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7" r:id="rId1"/>
  </p:sldMasterIdLst>
  <p:notesMasterIdLst>
    <p:notesMasterId r:id="rId38"/>
  </p:notesMasterIdLst>
  <p:handoutMasterIdLst>
    <p:handoutMasterId r:id="rId39"/>
  </p:handoutMasterIdLst>
  <p:sldIdLst>
    <p:sldId id="256" r:id="rId2"/>
    <p:sldId id="302" r:id="rId3"/>
    <p:sldId id="304" r:id="rId4"/>
    <p:sldId id="303" r:id="rId5"/>
    <p:sldId id="305" r:id="rId6"/>
    <p:sldId id="265" r:id="rId7"/>
    <p:sldId id="269" r:id="rId8"/>
    <p:sldId id="270" r:id="rId9"/>
    <p:sldId id="271" r:id="rId10"/>
    <p:sldId id="272" r:id="rId11"/>
    <p:sldId id="273" r:id="rId12"/>
    <p:sldId id="274" r:id="rId13"/>
    <p:sldId id="264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301" r:id="rId26"/>
    <p:sldId id="287" r:id="rId27"/>
    <p:sldId id="289" r:id="rId28"/>
    <p:sldId id="266" r:id="rId29"/>
    <p:sldId id="291" r:id="rId30"/>
    <p:sldId id="275" r:id="rId31"/>
    <p:sldId id="294" r:id="rId32"/>
    <p:sldId id="295" r:id="rId33"/>
    <p:sldId id="296" r:id="rId34"/>
    <p:sldId id="297" r:id="rId35"/>
    <p:sldId id="298" r:id="rId36"/>
    <p:sldId id="300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0000"/>
    <a:srgbClr val="1F497D"/>
    <a:srgbClr val="E9EDF4"/>
    <a:srgbClr val="F3C20D"/>
    <a:srgbClr val="5A203D"/>
    <a:srgbClr val="B79209"/>
    <a:srgbClr val="CCA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howGuides="1">
      <p:cViewPr varScale="1">
        <p:scale>
          <a:sx n="89" d="100"/>
          <a:sy n="89" d="100"/>
        </p:scale>
        <p:origin x="1267" y="77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BCFBB554-EBDA-2E48-B4A6-D8AFE820089E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Arial" charset="0"/>
              </a:defRPr>
            </a:lvl1pPr>
          </a:lstStyle>
          <a:p>
            <a:pPr>
              <a:defRPr/>
            </a:pPr>
            <a:fld id="{6E370611-956C-8A45-879A-FA370A876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27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6E2B677-98AA-8D48-8FBF-8AAED5468ECA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EE802AB5-4C7E-0144-A575-14A2080980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45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25B6A2-7479-EB42-9892-61797E5373FB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1173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28189304-C015-0240-A3C9-360ED5DDA25C}" type="slidenum">
              <a:rPr lang="en-US" sz="1200">
                <a:latin typeface="Calibri" charset="0"/>
              </a:rPr>
              <a:pPr algn="r" eaLnBrk="1" hangingPunct="1"/>
              <a:t>14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4987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EB1E08-30EF-0849-95AC-07D09A58E5A9}" type="slidenum">
              <a:rPr lang="en-US" sz="1200">
                <a:latin typeface="Calibri" charset="0"/>
              </a:rPr>
              <a:pPr eaLnBrk="1" hangingPunct="1"/>
              <a:t>15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87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3B5035-C5AE-F849-A840-543AE97DCC77}" type="slidenum">
              <a:rPr lang="en-US" sz="1200">
                <a:latin typeface="Calibri" charset="0"/>
              </a:rPr>
              <a:pPr eaLnBrk="1" hangingPunct="1"/>
              <a:t>16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07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4C8C4E-8824-B840-A6BB-566EF396C5B1}" type="slidenum">
              <a:rPr lang="en-US" sz="1200">
                <a:latin typeface="Calibri" charset="0"/>
              </a:rPr>
              <a:pPr eaLnBrk="1" hangingPunct="1"/>
              <a:t>17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353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049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Calibri" charset="0"/>
              </a:rPr>
              <a:t>Figure 18.1  </a:t>
            </a:r>
            <a:r>
              <a:rPr lang="en-US" dirty="0" smtClean="0">
                <a:latin typeface="Calibri" charset="0"/>
              </a:rPr>
              <a:t>Age-related changes in number of social partners varying in closeness</a:t>
            </a:r>
            <a:endParaRPr lang="en-US" dirty="0">
              <a:latin typeface="Calibri" charset="0"/>
            </a:endParaRP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9089D8C-DE8E-E14A-9234-2A2C50968A70}" type="slidenum">
              <a:rPr lang="en-US" sz="1200">
                <a:latin typeface="Calibri" charset="0"/>
                <a:cs typeface="Arial" charset="0"/>
              </a:rPr>
              <a:pPr eaLnBrk="1" hangingPunct="1"/>
              <a:t>19</a:t>
            </a:fld>
            <a:endParaRPr lang="en-US" sz="120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230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C1AD5A-D202-AA47-A8A4-BFC317B5F163}" type="slidenum">
              <a:rPr lang="en-US" sz="1200">
                <a:latin typeface="Calibri" charset="0"/>
              </a:rPr>
              <a:pPr eaLnBrk="1" hangingPunct="1"/>
              <a:t>20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7324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789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B33C823-1DCF-1F4D-8E14-1752333840AF}" type="slidenum">
              <a:rPr lang="en-US" sz="1200">
                <a:latin typeface="Calibri" charset="0"/>
              </a:rPr>
              <a:pPr algn="r" eaLnBrk="1" hangingPunct="1"/>
              <a:t>21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7901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99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517BABA0-110C-1345-860F-1654BE5ED8C5}" type="slidenum">
              <a:rPr lang="en-US" sz="1200">
                <a:latin typeface="Calibri" charset="0"/>
              </a:rPr>
              <a:pPr algn="r" eaLnBrk="1" hangingPunct="1"/>
              <a:t>22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296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BB7EBC-A9E5-FB48-B51D-FB3282EBC4F8}" type="slidenum">
              <a:rPr lang="en-US" sz="1200">
                <a:latin typeface="Calibri" charset="0"/>
              </a:rPr>
              <a:pPr eaLnBrk="1" hangingPunct="1"/>
              <a:t>23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854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7D4938-B65B-2E4F-9074-373442FCA035}" type="slidenum">
              <a:rPr lang="en-US" sz="1200">
                <a:latin typeface="Calibri" charset="0"/>
              </a:rPr>
              <a:pPr eaLnBrk="1" hangingPunct="1"/>
              <a:t>6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7898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084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18.2  Themes in online personal ads of middle-aged and older adults seeking dating partners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02AB5-4C7E-0144-A575-14A20809804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73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000395-E4D7-2846-830B-91FDD424C3CB}" type="slidenum">
              <a:rPr lang="en-US" sz="1200">
                <a:latin typeface="Calibri" charset="0"/>
              </a:rPr>
              <a:pPr eaLnBrk="1" hangingPunct="1"/>
              <a:t>26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3499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81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70E881C0-1C0D-3040-A31E-528C6E4474E8}" type="slidenum">
              <a:rPr lang="en-US" sz="1200">
                <a:latin typeface="Calibri" charset="0"/>
              </a:rPr>
              <a:pPr algn="r" eaLnBrk="1" hangingPunct="1"/>
              <a:t>27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4967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9429D27-988C-7249-8CAB-6ED5AA8FEB9E}" type="slidenum">
              <a:rPr lang="en-US" sz="1200">
                <a:latin typeface="Calibri" charset="0"/>
              </a:rPr>
              <a:pPr algn="r" eaLnBrk="1" hangingPunct="1"/>
              <a:t>28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3441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0AEDFB4-940C-9549-81BB-9210190F5AF7}" type="slidenum">
              <a:rPr lang="en-US" sz="1200">
                <a:latin typeface="Calibri" charset="0"/>
              </a:rPr>
              <a:pPr algn="r" eaLnBrk="1" hangingPunct="1"/>
              <a:t>29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81734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24CE98-1F81-C846-BA74-79C8A33F6531}" type="slidenum">
              <a:rPr lang="en-US" sz="1200">
                <a:latin typeface="Calibri" charset="0"/>
              </a:rPr>
              <a:pPr eaLnBrk="1" hangingPunct="1"/>
              <a:t>30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237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939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99BA2C36-507E-2E49-97D2-0BB7AC3FBDD7}" type="slidenum">
              <a:rPr lang="en-US" sz="1200">
                <a:latin typeface="Calibri" charset="0"/>
              </a:rPr>
              <a:pPr algn="r" eaLnBrk="1" hangingPunct="1"/>
              <a:t>31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3490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4891497-AF67-1F4A-81A4-C483CF6596EA}" type="slidenum">
              <a:rPr lang="en-US" sz="1200">
                <a:latin typeface="Calibri" charset="0"/>
              </a:rPr>
              <a:pPr eaLnBrk="1" hangingPunct="1"/>
              <a:t>32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779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680C78-A307-5C49-85FA-BB8590DB6862}" type="slidenum">
              <a:rPr lang="en-US" sz="1200">
                <a:latin typeface="Calibri" charset="0"/>
              </a:rPr>
              <a:pPr eaLnBrk="1" hangingPunct="1"/>
              <a:t>33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55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BF6BC7-BA4B-EA40-816F-7531C2BBB60F}" type="slidenum">
              <a:rPr lang="en-US" sz="1200">
                <a:latin typeface="Calibri" charset="0"/>
              </a:rPr>
              <a:pPr eaLnBrk="1" hangingPunct="1"/>
              <a:t>7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9694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553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D4C08C2-06CD-B24B-9BC1-1AB5FB9507B5}" type="slidenum">
              <a:rPr lang="en-US" sz="1200">
                <a:latin typeface="Calibri" charset="0"/>
              </a:rPr>
              <a:pPr algn="r" eaLnBrk="1" hangingPunct="1"/>
              <a:t>34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72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75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131C2603-F292-4040-9097-C943C2EBB734}" type="slidenum">
              <a:rPr lang="en-US" sz="1200">
                <a:latin typeface="Calibri" charset="0"/>
              </a:rPr>
              <a:pPr algn="r" eaLnBrk="1" hangingPunct="1"/>
              <a:t>35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8483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065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E5D7D780-9AE2-3045-AE89-9721273BA640}" type="slidenum">
              <a:rPr lang="en-US" sz="1200">
                <a:latin typeface="Calibri" charset="0"/>
              </a:rPr>
              <a:pPr algn="r" eaLnBrk="1" hangingPunct="1"/>
              <a:t>36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15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229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DC5E9E8B-9134-1943-AE63-B3EB68439ABB}" type="slidenum">
              <a:rPr lang="en-US" sz="1200">
                <a:latin typeface="Calibri" charset="0"/>
              </a:rPr>
              <a:pPr algn="r" eaLnBrk="1" hangingPunct="1"/>
              <a:t>8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658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6CEFEC1-1B7B-B047-90AC-6F56EE3AA346}" type="slidenum">
              <a:rPr lang="en-US" sz="1200">
                <a:latin typeface="Calibri" charset="0"/>
              </a:rPr>
              <a:pPr eaLnBrk="1" hangingPunct="1"/>
              <a:t>9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089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F733EE-30AC-1C47-AC33-7006AFBA372E}" type="slidenum">
              <a:rPr lang="en-US" sz="1200">
                <a:latin typeface="Calibri" charset="0"/>
              </a:rPr>
              <a:pPr eaLnBrk="1" hangingPunct="1"/>
              <a:t>10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802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B46C066-599F-4543-832E-D9916EB316D1}" type="slidenum">
              <a:rPr lang="en-US" sz="1200">
                <a:latin typeface="Calibri" charset="0"/>
              </a:rPr>
              <a:pPr eaLnBrk="1" hangingPunct="1"/>
              <a:t>11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046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04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1CD09A50-C55F-3A46-B2BB-E5740990FE77}" type="slidenum">
              <a:rPr lang="en-US" sz="1200">
                <a:latin typeface="Calibri" charset="0"/>
              </a:rPr>
              <a:pPr algn="r" eaLnBrk="1" hangingPunct="1"/>
              <a:t>12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636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304FA8-5E6E-2644-AF0D-32D8AC2B9944}" type="slidenum">
              <a:rPr lang="en-US" sz="1200">
                <a:latin typeface="Calibri" charset="0"/>
              </a:rPr>
              <a:pPr eaLnBrk="1" hangingPunct="1"/>
              <a:t>13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47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C5788F4-3679-884A-8AAD-5436DD82CC0B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TextBox 5"/>
          <p:cNvSpPr txBox="1">
            <a:spLocks noChangeArrowheads="1"/>
          </p:cNvSpPr>
          <p:nvPr userDrawn="1"/>
        </p:nvSpPr>
        <p:spPr bwMode="auto">
          <a:xfrm>
            <a:off x="876300" y="63246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200" dirty="0" smtClean="0"/>
              <a:t>Copyright © 2014, 2011, 2008 by Pearson Education, Inc. All Rights Reserved.</a:t>
            </a:r>
            <a:r>
              <a:rPr lang="en-US" dirty="0" smtClean="0"/>
              <a:t> </a:t>
            </a: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 rot="16200000">
            <a:off x="-3282156" y="3283744"/>
            <a:ext cx="6858000" cy="290512"/>
          </a:xfrm>
          <a:prstGeom prst="rect">
            <a:avLst/>
          </a:prstGeom>
          <a:solidFill>
            <a:srgbClr val="86002D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300" dirty="0" smtClean="0">
                <a:solidFill>
                  <a:schemeClr val="bg1"/>
                </a:solidFill>
                <a:latin typeface="Trebuchet MS" charset="0"/>
              </a:rPr>
              <a:t>Exploring Lifespan Development Third Edition </a:t>
            </a:r>
            <a:r>
              <a:rPr lang="en-US" sz="13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300" dirty="0">
                <a:solidFill>
                  <a:schemeClr val="bg1"/>
                </a:solidFill>
                <a:latin typeface="Trebuchet MS" charset="0"/>
                <a:sym typeface="Wingdings"/>
              </a:rPr>
              <a:t> </a:t>
            </a:r>
            <a:r>
              <a:rPr lang="en-US" sz="1300" dirty="0" smtClean="0">
                <a:solidFill>
                  <a:schemeClr val="bg1"/>
                </a:solidFill>
                <a:latin typeface="Trebuchet MS" charset="0"/>
                <a:sym typeface="Wingdings"/>
              </a:rPr>
              <a:t>Laura E. </a:t>
            </a:r>
            <a:r>
              <a:rPr lang="en-US" sz="1300" dirty="0" err="1" smtClean="0">
                <a:solidFill>
                  <a:schemeClr val="bg1"/>
                </a:solidFill>
                <a:latin typeface="Trebuchet MS" charset="0"/>
                <a:sym typeface="Wingdings"/>
              </a:rPr>
              <a:t>Berk</a:t>
            </a:r>
            <a:r>
              <a:rPr lang="en-US" sz="1300" dirty="0" smtClean="0">
                <a:solidFill>
                  <a:schemeClr val="bg1"/>
                </a:solidFill>
                <a:latin typeface="Trebuchet MS" charset="0"/>
              </a:rPr>
              <a:t> </a:t>
            </a:r>
            <a:endParaRPr lang="en-US" sz="1200" b="1" dirty="0" smtClean="0">
              <a:solidFill>
                <a:schemeClr val="bg1"/>
              </a:solidFill>
              <a:latin typeface="Trebuchet MS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CBDE6130-6FBB-A242-A110-A589098DF2DF}" type="datetime1">
              <a:rPr lang="en-US" smtClean="0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  <p:sldLayoutId id="2147483725" r:id="rId18"/>
    <p:sldLayoutId id="2147483726" r:id="rId19"/>
    <p:sldLayoutId id="2147483727" r:id="rId2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0"/>
            <a:ext cx="7924800" cy="16764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4000" b="1" dirty="0">
                <a:solidFill>
                  <a:srgbClr val="86002D"/>
                </a:solidFill>
                <a:ea typeface="ＭＳ Ｐゴシック" charset="0"/>
                <a:cs typeface="Arial" charset="0"/>
              </a:rPr>
              <a:t>Chapter 18</a:t>
            </a:r>
          </a:p>
          <a:p>
            <a:pPr eaLnBrk="1" hangingPunct="1"/>
            <a:r>
              <a:rPr lang="en-US" sz="4000" b="1" dirty="0">
                <a:ea typeface="ＭＳ Ｐゴシック" charset="0"/>
                <a:cs typeface="Arial" charset="0"/>
              </a:rPr>
              <a:t>Emotional and Social Development in Late Adulthood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800" b="1" dirty="0" smtClean="0">
                <a:ea typeface="ＭＳ Ｐゴシック" charset="0"/>
                <a:cs typeface="Arial" charset="0"/>
              </a:rPr>
              <a:t>Life review</a:t>
            </a:r>
            <a:endParaRPr lang="en-US" sz="2800" b="1" dirty="0">
              <a:ea typeface="ＭＳ Ｐゴシック" charset="0"/>
              <a:cs typeface="Arial" charset="0"/>
            </a:endParaRPr>
          </a:p>
          <a:p>
            <a:pPr marL="283464" indent="-283464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Form of reminiscence</a:t>
            </a:r>
          </a:p>
          <a:p>
            <a:pPr marL="283464" indent="-283464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Goal: greater self-understanding</a:t>
            </a:r>
          </a:p>
          <a:p>
            <a:pPr marL="283464" indent="-283464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Can lead to</a:t>
            </a:r>
          </a:p>
          <a:p>
            <a:pPr marL="740664" lvl="1" indent="-219456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increased self-esteem, sense of purpose</a:t>
            </a:r>
          </a:p>
          <a:p>
            <a:pPr marL="740664" lvl="1" indent="-219456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reduced depression</a:t>
            </a:r>
          </a:p>
        </p:txBody>
      </p:sp>
      <p:sp>
        <p:nvSpPr>
          <p:cNvPr id="11265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l" eaLnBrk="1" hangingPunct="1">
              <a:buClr>
                <a:srgbClr val="92D050"/>
              </a:buClr>
              <a:defRPr/>
            </a:pPr>
            <a:r>
              <a:rPr lang="en-US" sz="2800" b="1" dirty="0" smtClean="0">
                <a:ea typeface="ＭＳ Ｐゴシック" charset="0"/>
                <a:cs typeface="Arial" charset="0"/>
              </a:rPr>
              <a:t>Reminiscence</a:t>
            </a:r>
            <a:endParaRPr lang="en-US" sz="2800" b="1" dirty="0">
              <a:ea typeface="ＭＳ Ｐゴシック" charset="0"/>
              <a:cs typeface="Arial" charset="0"/>
            </a:endParaRPr>
          </a:p>
          <a:p>
            <a:pPr algn="l" eaLnBrk="1" hangingPunct="1">
              <a:spcBef>
                <a:spcPts val="672"/>
              </a:spcBef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Telling stories about </a:t>
            </a:r>
            <a:br>
              <a:rPr lang="en-US" sz="2800" dirty="0" smtClean="0">
                <a:ea typeface="ＭＳ Ｐゴシック" charset="0"/>
                <a:cs typeface="Arial" charset="0"/>
              </a:rPr>
            </a:br>
            <a:r>
              <a:rPr lang="en-US" sz="2800" dirty="0" smtClean="0">
                <a:ea typeface="ＭＳ Ｐゴシック" charset="0"/>
                <a:cs typeface="Arial" charset="0"/>
              </a:rPr>
              <a:t>the past:</a:t>
            </a:r>
          </a:p>
          <a:p>
            <a:pPr marL="283464" lvl="2" indent="-219456" algn="l" eaLnBrk="1" hangingPunct="1">
              <a:spcBef>
                <a:spcPts val="576"/>
              </a:spcBef>
              <a:buFont typeface="Wingdings" charset="0"/>
              <a:buChar char="§"/>
              <a:defRPr/>
            </a:pPr>
            <a:r>
              <a:rPr lang="en-US" sz="2800" b="1" dirty="0" smtClean="0">
                <a:ea typeface="ＭＳ Ｐゴシック" charset="0"/>
                <a:cs typeface="Arial" pitchFamily="34" charset="0"/>
              </a:rPr>
              <a:t>Self-focused: </a:t>
            </a:r>
            <a:r>
              <a:rPr lang="en-US" sz="2800" dirty="0" smtClean="0">
                <a:ea typeface="ＭＳ Ｐゴシック" charset="0"/>
                <a:cs typeface="Arial" pitchFamily="34" charset="0"/>
              </a:rPr>
              <a:t>can deepen despair</a:t>
            </a:r>
          </a:p>
          <a:p>
            <a:pPr marL="283464" lvl="2" indent="-219456" algn="l" eaLnBrk="1" hangingPunct="1">
              <a:spcBef>
                <a:spcPts val="576"/>
              </a:spcBef>
              <a:buFont typeface="Wingdings" charset="0"/>
              <a:buChar char="§"/>
              <a:defRPr/>
            </a:pPr>
            <a:r>
              <a:rPr lang="en-US" sz="2800" b="1" dirty="0" smtClean="0">
                <a:ea typeface="ＭＳ Ｐゴシック" charset="0"/>
                <a:cs typeface="Arial" pitchFamily="34" charset="0"/>
              </a:rPr>
              <a:t>Other-focused: </a:t>
            </a:r>
            <a:r>
              <a:rPr lang="en-US" sz="2800" dirty="0" smtClean="0">
                <a:ea typeface="ＭＳ Ｐゴシック" charset="0"/>
                <a:cs typeface="Arial" pitchFamily="34" charset="0"/>
              </a:rPr>
              <a:t>solidifies relationships</a:t>
            </a:r>
          </a:p>
          <a:p>
            <a:pPr marL="283464" lvl="2" indent="-219456" algn="l" eaLnBrk="1" hangingPunct="1">
              <a:spcBef>
                <a:spcPts val="576"/>
              </a:spcBef>
              <a:buFont typeface="Wingdings" charset="0"/>
              <a:buChar char="§"/>
              <a:defRPr/>
            </a:pPr>
            <a:r>
              <a:rPr lang="en-US" sz="2800" b="1" dirty="0">
                <a:ea typeface="ＭＳ Ｐゴシック" charset="0"/>
                <a:cs typeface="Arial" pitchFamily="34" charset="0"/>
              </a:rPr>
              <a:t>K</a:t>
            </a:r>
            <a:r>
              <a:rPr lang="en-US" sz="2800" b="1" dirty="0" smtClean="0">
                <a:ea typeface="ＭＳ Ｐゴシック" charset="0"/>
                <a:cs typeface="Arial" pitchFamily="34" charset="0"/>
              </a:rPr>
              <a:t>nowledge-based: </a:t>
            </a:r>
            <a:r>
              <a:rPr lang="en-US" sz="2800" dirty="0" smtClean="0">
                <a:ea typeface="ＭＳ Ｐゴシック" charset="0"/>
                <a:cs typeface="Arial" pitchFamily="34" charset="0"/>
              </a:rPr>
              <a:t>effective problem-solving strategies</a:t>
            </a:r>
            <a:endParaRPr lang="en-US" sz="2800" dirty="0">
              <a:ea typeface="ＭＳ Ｐゴシック" charset="0"/>
              <a:cs typeface="Arial" pitchFamily="34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457200" y="228601"/>
            <a:ext cx="8229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Reminiscence </a:t>
            </a:r>
            <a:r>
              <a:rPr lang="en-US" sz="4400" b="1" dirty="0" smtClean="0"/>
              <a:t>and</a:t>
            </a:r>
            <a:br>
              <a:rPr lang="en-US" sz="4400" b="1" dirty="0" smtClean="0"/>
            </a:br>
            <a:r>
              <a:rPr lang="en-US" sz="4400" b="1" dirty="0" smtClean="0"/>
              <a:t>Life </a:t>
            </a:r>
            <a:r>
              <a:rPr lang="en-US" sz="4400" b="1" dirty="0"/>
              <a:t>Review</a:t>
            </a:r>
          </a:p>
        </p:txBody>
      </p:sp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209800"/>
            <a:ext cx="3657600" cy="4140200"/>
          </a:xfrm>
        </p:spPr>
        <p:txBody>
          <a:bodyPr>
            <a:normAutofit fontScale="85000" lnSpcReduction="20000"/>
          </a:bodyPr>
          <a:lstStyle/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Secure, multifaceted self-concept:</a:t>
            </a:r>
            <a:endParaRPr lang="en-US" sz="3200" dirty="0">
              <a:cs typeface="Arial" charset="0"/>
            </a:endParaRPr>
          </a:p>
          <a:p>
            <a:pPr marL="739775" lvl="1" indent="-282575" algn="l" eaLnBrk="1" hangingPunct="1"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allows for self-acceptance</a:t>
            </a:r>
          </a:p>
          <a:p>
            <a:pPr marL="739775" lvl="1" indent="-282575" algn="l" eaLnBrk="1" hangingPunct="1"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continued pursuit of possible selves</a:t>
            </a:r>
            <a:endParaRPr lang="en-US" sz="3200" dirty="0">
              <a:cs typeface="Arial" charset="0"/>
            </a:endParaRPr>
          </a:p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3200" dirty="0" smtClean="0">
                <a:cs typeface="Arial" pitchFamily="34" charset="0"/>
              </a:rPr>
              <a:t>Resilience promotes adaptive functioning</a:t>
            </a:r>
            <a:endParaRPr lang="en-US" sz="3200" dirty="0"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2209800"/>
            <a:ext cx="3657600" cy="4140200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Wingdings" charset="0"/>
              <a:buChar char="§"/>
              <a:defRPr/>
            </a:pPr>
            <a:r>
              <a:rPr lang="en-US" sz="3200" dirty="0">
                <a:cs typeface="Arial" charset="0"/>
              </a:rPr>
              <a:t>Shifts in some personality characteristics:</a:t>
            </a:r>
          </a:p>
          <a:p>
            <a:pPr marL="739775" lvl="1" indent="-282575">
              <a:buFont typeface="Wingdings" charset="0"/>
              <a:buChar char="§"/>
              <a:defRPr/>
            </a:pPr>
            <a:r>
              <a:rPr lang="en-US" sz="3200" dirty="0">
                <a:cs typeface="Arial" charset="0"/>
              </a:rPr>
              <a:t>gain in agreeableness</a:t>
            </a:r>
          </a:p>
          <a:p>
            <a:pPr marL="739775" lvl="1" indent="-282575">
              <a:buFont typeface="Wingdings" charset="0"/>
              <a:buChar char="§"/>
              <a:defRPr/>
            </a:pPr>
            <a:r>
              <a:rPr lang="en-US" sz="3200" dirty="0">
                <a:cs typeface="Arial" pitchFamily="34" charset="0"/>
              </a:rPr>
              <a:t>modest declines in extroversion</a:t>
            </a:r>
          </a:p>
          <a:p>
            <a:pPr marL="739775" lvl="1" indent="-282575">
              <a:buFont typeface="Wingdings" charset="0"/>
              <a:buChar char="§"/>
              <a:defRPr/>
            </a:pPr>
            <a:r>
              <a:rPr lang="en-US" sz="3200" dirty="0">
                <a:cs typeface="Arial" pitchFamily="34" charset="0"/>
              </a:rPr>
              <a:t>greater acceptance of change</a:t>
            </a:r>
          </a:p>
          <a:p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Self-Concept and </a:t>
            </a:r>
          </a:p>
          <a:p>
            <a:pPr algn="ctr"/>
            <a:r>
              <a:rPr lang="en-US" sz="4400" b="1" dirty="0" smtClean="0"/>
              <a:t>Personality</a:t>
            </a:r>
            <a:br>
              <a:rPr lang="en-US" sz="4400" b="1" dirty="0" smtClean="0"/>
            </a:br>
            <a:r>
              <a:rPr lang="en-US" sz="4400" b="1" dirty="0" smtClean="0"/>
              <a:t>in Late Adulthood</a:t>
            </a:r>
            <a:endParaRPr lang="en-US" sz="4400" b="1" dirty="0"/>
          </a:p>
        </p:txBody>
      </p:sp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302082" cy="4678363"/>
          </a:xfrm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Third Age:</a:t>
            </a:r>
            <a:endParaRPr lang="en-US" sz="2800" dirty="0">
              <a:ea typeface="ＭＳ Ｐゴシック" charset="0"/>
              <a:cs typeface="Arial" charset="0"/>
            </a:endParaRPr>
          </a:p>
          <a:p>
            <a:pPr marL="739775" lvl="1" indent="-282575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ages 65 to 79 and beyond</a:t>
            </a:r>
          </a:p>
          <a:p>
            <a:pPr marL="739775" lvl="1" indent="-282575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marked by personal fulfillment,</a:t>
            </a:r>
            <a:br>
              <a:rPr lang="en-US" sz="2800" dirty="0" smtClean="0">
                <a:ea typeface="ＭＳ Ｐゴシック" charset="0"/>
                <a:cs typeface="Arial" charset="0"/>
              </a:rPr>
            </a:br>
            <a:r>
              <a:rPr lang="en-US" sz="2800" dirty="0" smtClean="0">
                <a:ea typeface="ＭＳ Ｐゴシック" charset="0"/>
                <a:cs typeface="Arial" charset="0"/>
              </a:rPr>
              <a:t>self-realization, life satisfaction</a:t>
            </a:r>
          </a:p>
          <a:p>
            <a:pPr marL="739775" lvl="1" indent="-282575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more volunteer and</a:t>
            </a:r>
            <a:br>
              <a:rPr lang="en-US" sz="2800" dirty="0" smtClean="0">
                <a:ea typeface="ＭＳ Ｐゴシック" charset="0"/>
                <a:cs typeface="Arial" charset="0"/>
              </a:rPr>
            </a:br>
            <a:r>
              <a:rPr lang="en-US" sz="2800" dirty="0" smtClean="0">
                <a:ea typeface="ＭＳ Ｐゴシック" charset="0"/>
                <a:cs typeface="Arial" charset="0"/>
              </a:rPr>
              <a:t>service opportunities</a:t>
            </a:r>
            <a:br>
              <a:rPr lang="en-US" sz="2800" dirty="0" smtClean="0">
                <a:ea typeface="ＭＳ Ｐゴシック" charset="0"/>
                <a:cs typeface="Arial" charset="0"/>
              </a:rPr>
            </a:br>
            <a:r>
              <a:rPr lang="en-US" sz="2800" dirty="0" smtClean="0">
                <a:ea typeface="ＭＳ Ｐゴシック" charset="0"/>
                <a:cs typeface="Arial" charset="0"/>
              </a:rPr>
              <a:t>needed for aging adults</a:t>
            </a:r>
            <a:endParaRPr lang="en-US" sz="2800" dirty="0">
              <a:ea typeface="ＭＳ Ｐゴシック" charset="0"/>
              <a:cs typeface="Arial" charset="0"/>
            </a:endParaRPr>
          </a:p>
        </p:txBody>
      </p:sp>
      <p:sp>
        <p:nvSpPr>
          <p:cNvPr id="19458" name="TextBox 8"/>
          <p:cNvSpPr txBox="1">
            <a:spLocks noChangeArrowheads="1"/>
          </p:cNvSpPr>
          <p:nvPr/>
        </p:nvSpPr>
        <p:spPr bwMode="auto">
          <a:xfrm rot="16200000">
            <a:off x="7225102" y="4455466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© </a:t>
            </a:r>
            <a:r>
              <a:rPr lang="en-US" sz="1200" dirty="0" err="1"/>
              <a:t>imtmphoto</a:t>
            </a:r>
            <a:r>
              <a:rPr lang="en-US" sz="1200" dirty="0"/>
              <a:t>/</a:t>
            </a:r>
            <a:r>
              <a:rPr lang="en-US" sz="1200" dirty="0" err="1"/>
              <a:t>Shutterstock</a:t>
            </a:r>
            <a:r>
              <a:rPr lang="en-US" sz="1200" dirty="0"/>
              <a:t> </a:t>
            </a:r>
            <a:endParaRPr lang="en-US" sz="1200" dirty="0">
              <a:latin typeface="Trebuchet MS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495300" y="228600"/>
            <a:ext cx="815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The New Old Age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1600" y="3200400"/>
            <a:ext cx="2514600" cy="3352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876800" y="1752600"/>
            <a:ext cx="373050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457200">
              <a:buFont typeface="Wingdings" charset="2"/>
              <a:buChar char="§"/>
              <a:defRPr/>
            </a:pPr>
            <a:r>
              <a:rPr lang="en-US" sz="2800" dirty="0">
                <a:latin typeface="+mn-lt"/>
                <a:cs typeface="Arial" charset="0"/>
              </a:rPr>
              <a:t>Fourth Age:</a:t>
            </a:r>
          </a:p>
          <a:p>
            <a:pPr marL="914400" lvl="1" indent="-457200">
              <a:buFont typeface="Wingdings" charset="2"/>
              <a:buChar char="§"/>
              <a:defRPr/>
            </a:pPr>
            <a:r>
              <a:rPr lang="en-US" sz="2800" dirty="0">
                <a:latin typeface="+mn-lt"/>
                <a:cs typeface="Arial" charset="0"/>
              </a:rPr>
              <a:t>physical decline</a:t>
            </a:r>
          </a:p>
          <a:p>
            <a:pPr marL="914400" lvl="1" indent="-457200">
              <a:buFont typeface="Wingdings" charset="2"/>
              <a:buChar char="§"/>
              <a:defRPr/>
            </a:pPr>
            <a:r>
              <a:rPr lang="en-US" sz="2800" dirty="0">
                <a:latin typeface="+mn-lt"/>
                <a:cs typeface="Arial" charset="0"/>
              </a:rPr>
              <a:t>need for care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3962400" cy="4140200"/>
          </a:xfrm>
        </p:spPr>
        <p:txBody>
          <a:bodyPr>
            <a:noAutofit/>
          </a:bodyPr>
          <a:lstStyle/>
          <a:p>
            <a:pPr marL="283464" indent="-283464" algn="l" eaLnBrk="1" hangingPunct="1">
              <a:spcBef>
                <a:spcPts val="672"/>
              </a:spcBef>
              <a:buFont typeface="Wingdings" charset="0"/>
              <a:buChar char="§"/>
              <a:defRPr/>
            </a:pPr>
            <a:r>
              <a:rPr lang="en-US" sz="2400" dirty="0" smtClean="0">
                <a:cs typeface="Arial" charset="0"/>
              </a:rPr>
              <a:t>Religion very important to majority</a:t>
            </a:r>
            <a:br>
              <a:rPr lang="en-US" sz="2400" dirty="0" smtClean="0">
                <a:cs typeface="Arial" charset="0"/>
              </a:rPr>
            </a:br>
            <a:r>
              <a:rPr lang="en-US" sz="2400" dirty="0" smtClean="0">
                <a:cs typeface="Arial" charset="0"/>
              </a:rPr>
              <a:t>of Americans age 65 and older</a:t>
            </a:r>
          </a:p>
          <a:p>
            <a:pPr marL="283464" indent="-283464" algn="l" eaLnBrk="1" hangingPunct="1">
              <a:spcBef>
                <a:spcPts val="672"/>
              </a:spcBef>
              <a:buFont typeface="Wingdings" charset="0"/>
              <a:buChar char="§"/>
              <a:defRPr/>
            </a:pPr>
            <a:r>
              <a:rPr lang="en-US" sz="2400" dirty="0" smtClean="0">
                <a:cs typeface="Arial" charset="0"/>
              </a:rPr>
              <a:t>Late-life changes:</a:t>
            </a:r>
            <a:endParaRPr lang="en-US" sz="2400" dirty="0">
              <a:cs typeface="Arial" charset="0"/>
            </a:endParaRPr>
          </a:p>
          <a:p>
            <a:pPr marL="739775" lvl="1" indent="-219456" algn="l" eaLnBrk="1" hangingPunct="1">
              <a:buFont typeface="Wingdings" charset="0"/>
              <a:buChar char="§"/>
              <a:defRPr/>
            </a:pPr>
            <a:r>
              <a:rPr lang="en-US" sz="2400" dirty="0" smtClean="0">
                <a:cs typeface="Arial" charset="0"/>
              </a:rPr>
              <a:t>development of new faith capacities</a:t>
            </a:r>
          </a:p>
          <a:p>
            <a:pPr marL="739775" lvl="1" indent="-219456" algn="l" eaLnBrk="1" hangingPunct="1">
              <a:buFont typeface="Wingdings" charset="0"/>
              <a:buChar char="§"/>
              <a:defRPr/>
            </a:pPr>
            <a:r>
              <a:rPr lang="en-US" sz="2400" dirty="0" smtClean="0">
                <a:cs typeface="Arial" charset="0"/>
              </a:rPr>
              <a:t>openness to other religious perspectives</a:t>
            </a:r>
          </a:p>
          <a:p>
            <a:pPr marL="739775" lvl="1" indent="-219456" algn="l" eaLnBrk="1" hangingPunct="1">
              <a:buFont typeface="Wingdings" charset="0"/>
              <a:buChar char="§"/>
              <a:defRPr/>
            </a:pPr>
            <a:r>
              <a:rPr lang="en-US" sz="2400" dirty="0" smtClean="0">
                <a:cs typeface="Arial" charset="0"/>
              </a:rPr>
              <a:t>enlarged vision of common good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657600" cy="4140200"/>
          </a:xfrm>
        </p:spPr>
        <p:txBody>
          <a:bodyPr>
            <a:normAutofit fontScale="92500" lnSpcReduction="10000"/>
          </a:bodyPr>
          <a:lstStyle/>
          <a:p>
            <a:pPr marL="283464" indent="-283464">
              <a:buFont typeface="Wingdings" charset="0"/>
              <a:buChar char="§"/>
              <a:defRPr/>
            </a:pPr>
            <a:r>
              <a:rPr lang="en-US" sz="3000" dirty="0">
                <a:cs typeface="Arial" charset="0"/>
              </a:rPr>
              <a:t>Religious involvement associated with</a:t>
            </a:r>
          </a:p>
          <a:p>
            <a:pPr marL="739775" lvl="1" indent="-219456">
              <a:buFont typeface="Wingdings" charset="0"/>
              <a:buChar char="§"/>
              <a:defRPr/>
            </a:pPr>
            <a:r>
              <a:rPr lang="en-US" sz="2600" dirty="0">
                <a:cs typeface="Arial" charset="0"/>
              </a:rPr>
              <a:t>better physical, psychological well-being</a:t>
            </a:r>
          </a:p>
          <a:p>
            <a:pPr marL="739775" lvl="1" indent="-219456">
              <a:buFont typeface="Wingdings" charset="0"/>
              <a:buChar char="§"/>
              <a:defRPr/>
            </a:pPr>
            <a:r>
              <a:rPr lang="en-US" sz="2600" dirty="0">
                <a:cs typeface="Arial" charset="0"/>
              </a:rPr>
              <a:t>closeness to family and friends</a:t>
            </a:r>
          </a:p>
          <a:p>
            <a:pPr marL="739775" lvl="1" indent="-219456">
              <a:buFont typeface="Wingdings" charset="0"/>
              <a:buChar char="§"/>
              <a:defRPr/>
            </a:pPr>
            <a:r>
              <a:rPr lang="en-US" sz="2600" dirty="0">
                <a:cs typeface="Arial" charset="0"/>
              </a:rPr>
              <a:t>greater </a:t>
            </a:r>
            <a:r>
              <a:rPr lang="en-US" sz="2600" dirty="0" err="1">
                <a:cs typeface="Arial" charset="0"/>
              </a:rPr>
              <a:t>generativity</a:t>
            </a:r>
            <a:endParaRPr lang="en-US" sz="2600" dirty="0">
              <a:cs typeface="Arial" charset="0"/>
            </a:endParaRPr>
          </a:p>
          <a:p>
            <a:endParaRPr 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24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Spirituality and </a:t>
            </a:r>
            <a:r>
              <a:rPr lang="en-US" sz="4400" b="1" dirty="0" smtClean="0"/>
              <a:t>Religiosity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/>
              <a:t>in Late Adulthood</a:t>
            </a:r>
          </a:p>
        </p:txBody>
      </p:sp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657600" cy="4140200"/>
          </a:xfrm>
        </p:spPr>
        <p:txBody>
          <a:bodyPr>
            <a:normAutofit fontScale="92500" lnSpcReduction="10000"/>
          </a:bodyPr>
          <a:lstStyle/>
          <a:p>
            <a:pPr marL="0" indent="0" algn="l" eaLnBrk="1" hangingPunct="1">
              <a:buNone/>
              <a:defRPr/>
            </a:pPr>
            <a:endParaRPr lang="en-US" sz="2800" dirty="0">
              <a:ea typeface="ＭＳ Ｐゴシック" charset="0"/>
              <a:cs typeface="Arial" charset="0"/>
            </a:endParaRPr>
          </a:p>
          <a:p>
            <a:pPr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Control vs. dependency</a:t>
            </a:r>
          </a:p>
          <a:p>
            <a:pPr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Physical health</a:t>
            </a:r>
            <a:endParaRPr lang="en-US" sz="2800" dirty="0">
              <a:ea typeface="ＭＳ Ｐゴシック" charset="0"/>
              <a:cs typeface="Arial" charset="0"/>
            </a:endParaRPr>
          </a:p>
          <a:p>
            <a:pPr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Negative life changes</a:t>
            </a:r>
          </a:p>
          <a:p>
            <a:pPr marL="339725" indent="-347472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Social support, interaction</a:t>
            </a:r>
            <a:endParaRPr lang="en-US" sz="2800" dirty="0">
              <a:ea typeface="ＭＳ Ｐゴシック" charset="0"/>
              <a:cs typeface="Arial" charset="0"/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Factors in</a:t>
            </a:r>
            <a:br>
              <a:rPr lang="en-US" sz="4400" b="1" dirty="0"/>
            </a:br>
            <a:r>
              <a:rPr lang="en-US" sz="4400" b="1" dirty="0"/>
              <a:t>Psychological Well-Being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3440" y="2179320"/>
            <a:ext cx="3931919" cy="26212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347472" indent="-347472" algn="l" eaLnBrk="1" hangingPunct="1">
              <a:buFont typeface="Wingdings" charset="0"/>
              <a:buChar char="§"/>
              <a:defRPr/>
            </a:pPr>
            <a:endParaRPr lang="en-US" sz="2800" b="1" dirty="0" smtClean="0">
              <a:cs typeface="Arial" charset="0"/>
            </a:endParaRPr>
          </a:p>
          <a:p>
            <a:pPr marL="347472" indent="-347472" algn="l" eaLnBrk="1" hangingPunct="1">
              <a:buFont typeface="Wingdings" charset="0"/>
              <a:buChar char="§"/>
              <a:defRPr/>
            </a:pPr>
            <a:r>
              <a:rPr lang="en-US" sz="2800" b="1" dirty="0" smtClean="0">
                <a:cs typeface="Arial" charset="0"/>
              </a:rPr>
              <a:t>Dependency–support script: </a:t>
            </a:r>
            <a:r>
              <a:rPr lang="en-US" sz="2800" dirty="0" smtClean="0">
                <a:cs typeface="Arial" charset="0"/>
              </a:rPr>
              <a:t>attend immediately to dependent behaviors</a:t>
            </a:r>
            <a:endParaRPr lang="en-US" sz="2800" dirty="0">
              <a:cs typeface="Arial" charset="0"/>
            </a:endParaRPr>
          </a:p>
          <a:p>
            <a:pPr marL="347472" indent="-347472" algn="l" eaLnBrk="1" hangingPunct="1">
              <a:buFont typeface="Wingdings" charset="0"/>
              <a:buChar char="§"/>
              <a:defRPr/>
            </a:pPr>
            <a:r>
              <a:rPr lang="en-US" sz="2800" b="1" dirty="0" smtClean="0">
                <a:cs typeface="Arial" charset="0"/>
              </a:rPr>
              <a:t>Independence–ignore script: </a:t>
            </a:r>
            <a:r>
              <a:rPr lang="en-US" sz="2800" dirty="0" smtClean="0">
                <a:cs typeface="Arial" charset="0"/>
              </a:rPr>
              <a:t>ignore independent behaviors</a:t>
            </a:r>
            <a:endParaRPr lang="en-US" sz="2800" dirty="0"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819400"/>
            <a:ext cx="3657600" cy="4140200"/>
          </a:xfrm>
        </p:spPr>
        <p:txBody>
          <a:bodyPr/>
          <a:lstStyle/>
          <a:p>
            <a:r>
              <a:rPr lang="en-US" sz="2600" b="1" dirty="0">
                <a:cs typeface="Arial" pitchFamily="34" charset="0"/>
              </a:rPr>
              <a:t>Person–environment fit:</a:t>
            </a:r>
            <a:r>
              <a:rPr lang="en-US" sz="2600" dirty="0">
                <a:cs typeface="Arial" pitchFamily="34" charset="0"/>
              </a:rPr>
              <a:t> match between person’s abilities and demands of living environments</a:t>
            </a:r>
          </a:p>
          <a:p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Control and Dependency</a:t>
            </a:r>
            <a:br>
              <a:rPr lang="en-US" sz="4400" b="1" dirty="0"/>
            </a:br>
            <a:r>
              <a:rPr lang="en-US" sz="4400" b="1" dirty="0"/>
              <a:t>in Late Adulthood</a:t>
            </a:r>
          </a:p>
        </p:txBody>
      </p:sp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 fontScale="85000" lnSpcReduction="20000"/>
          </a:bodyPr>
          <a:lstStyle/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Increased suicide risk in older adults</a:t>
            </a:r>
          </a:p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Highest in white men age 70 and older</a:t>
            </a:r>
          </a:p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Factors:</a:t>
            </a:r>
          </a:p>
          <a:p>
            <a:pPr marL="740664" lvl="2" indent="-283464" algn="l" eaLnBrk="1" hangingPunct="1">
              <a:spcBef>
                <a:spcPts val="624"/>
              </a:spcBef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losses: retirement, widowhood, social isolation</a:t>
            </a:r>
          </a:p>
          <a:p>
            <a:pPr marL="740664" lvl="2" indent="-283464" algn="l" eaLnBrk="1" hangingPunct="1">
              <a:spcBef>
                <a:spcPts val="624"/>
              </a:spcBef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reduced physical functioning or pain</a:t>
            </a:r>
          </a:p>
          <a:p>
            <a:pPr marL="740664" lvl="2" indent="-283464" algn="l" eaLnBrk="1" hangingPunct="1">
              <a:spcBef>
                <a:spcPts val="624"/>
              </a:spcBef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social isolation, lack of personal control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spcBef>
                <a:spcPts val="724"/>
              </a:spcBef>
              <a:buFont typeface="Wingdings" charset="0"/>
              <a:buChar char="§"/>
              <a:defRPr/>
            </a:pPr>
            <a:r>
              <a:rPr lang="en-US" sz="2800" dirty="0">
                <a:cs typeface="Arial" charset="0"/>
              </a:rPr>
              <a:t>Effective treatment:</a:t>
            </a:r>
          </a:p>
          <a:p>
            <a:pPr marL="740664" lvl="1" indent="-283464">
              <a:spcBef>
                <a:spcPts val="624"/>
              </a:spcBef>
              <a:buFont typeface="Wingdings" charset="0"/>
              <a:buChar char="§"/>
              <a:defRPr/>
            </a:pPr>
            <a:r>
              <a:rPr lang="en-US" sz="2800" dirty="0">
                <a:cs typeface="Arial" charset="0"/>
              </a:rPr>
              <a:t>antidepressant medication plus therapy</a:t>
            </a:r>
          </a:p>
          <a:p>
            <a:pPr marL="740664" lvl="1" indent="-283464">
              <a:spcBef>
                <a:spcPts val="624"/>
              </a:spcBef>
              <a:buFont typeface="Wingdings" charset="0"/>
              <a:buChar char="§"/>
              <a:defRPr/>
            </a:pPr>
            <a:r>
              <a:rPr lang="en-US" sz="2800" dirty="0">
                <a:cs typeface="Arial" charset="0"/>
              </a:rPr>
              <a:t>help in coping with life transitions</a:t>
            </a:r>
          </a:p>
          <a:p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57200" y="381000"/>
            <a:ext cx="82296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Depression and Suicide</a:t>
            </a:r>
          </a:p>
        </p:txBody>
      </p:sp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Older people at high risk for negative</a:t>
            </a:r>
            <a:br>
              <a:rPr lang="en-US" sz="3200" dirty="0" smtClean="0">
                <a:cs typeface="Arial" charset="0"/>
              </a:rPr>
            </a:br>
            <a:r>
              <a:rPr lang="en-US" sz="3200" dirty="0" smtClean="0">
                <a:cs typeface="Arial" charset="0"/>
              </a:rPr>
              <a:t>life changes</a:t>
            </a:r>
          </a:p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Multiple negative changes test</a:t>
            </a:r>
            <a:br>
              <a:rPr lang="en-US" sz="3200" dirty="0" smtClean="0">
                <a:cs typeface="Arial" charset="0"/>
              </a:rPr>
            </a:br>
            <a:r>
              <a:rPr lang="en-US" sz="3200" dirty="0" smtClean="0">
                <a:cs typeface="Arial" charset="0"/>
              </a:rPr>
              <a:t>coping skills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charset="0"/>
              <a:buChar char="§"/>
              <a:defRPr/>
            </a:pPr>
            <a:r>
              <a:rPr lang="en-US" sz="2400" dirty="0">
                <a:cs typeface="Arial" charset="0"/>
              </a:rPr>
              <a:t>Positive social support promotes physical health, psychological well-being</a:t>
            </a:r>
          </a:p>
          <a:p>
            <a:pPr marL="342900" indent="-342900">
              <a:buFont typeface="Wingdings" charset="0"/>
              <a:buChar char="§"/>
              <a:defRPr/>
            </a:pPr>
            <a:r>
              <a:rPr lang="en-US" sz="2400" dirty="0">
                <a:cs typeface="Arial" pitchFamily="34" charset="0"/>
              </a:rPr>
              <a:t>Important to take personal control of social support, maintaining control of highly valued </a:t>
            </a:r>
            <a:r>
              <a:rPr lang="en-US" sz="2400" dirty="0" smtClean="0">
                <a:cs typeface="Arial" pitchFamily="34" charset="0"/>
              </a:rPr>
              <a:t>activities</a:t>
            </a:r>
            <a:endParaRPr lang="en-US" sz="2400" dirty="0"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57200" y="381000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dirty="0"/>
              <a:t>Life Changes and Social </a:t>
            </a:r>
            <a:endParaRPr lang="en-US" sz="4000" b="1" dirty="0" smtClean="0"/>
          </a:p>
          <a:p>
            <a:pPr algn="ctr"/>
            <a:r>
              <a:rPr lang="en-US" sz="4000" b="1" dirty="0" smtClean="0"/>
              <a:t>Support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ea typeface="ＭＳ Ｐゴシック" charset="0"/>
                <a:cs typeface="Arial" charset="0"/>
              </a:rPr>
              <a:t>Social Theories of Aging</a:t>
            </a:r>
          </a:p>
        </p:txBody>
      </p:sp>
      <p:graphicFrame>
        <p:nvGraphicFramePr>
          <p:cNvPr id="17472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287586"/>
              </p:ext>
            </p:extLst>
          </p:nvPr>
        </p:nvGraphicFramePr>
        <p:xfrm>
          <a:off x="457200" y="1600200"/>
          <a:ext cx="7924800" cy="4876800"/>
        </p:xfrm>
        <a:graphic>
          <a:graphicData uri="http://schemas.openxmlformats.org/drawingml/2006/table">
            <a:tbl>
              <a:tblPr/>
              <a:tblGrid>
                <a:gridCol w="2590800"/>
                <a:gridCol w="53340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Disengagement theory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19456" marR="0" lvl="0" indent="-219456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Mutual withdrawal between older adults and society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9295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Activity theory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19456" marR="0" lvl="0" indent="-219456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Social barriers cause declining rates of interaction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9447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Continuity theory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19456" marR="0" lvl="0" indent="-219456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Effort to maintain consistency between past and anticipated future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20118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Socioemotional selectivity theory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19456" marR="0" lvl="0" indent="-219456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Social networks become more selective with age, extending lifelong selection process</a:t>
                      </a:r>
                    </a:p>
                    <a:p>
                      <a:pPr marL="219456" marR="0" lvl="0" indent="-219456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Emphasis on emotion-regulating functions of social contact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556313" cy="111610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ea typeface="ＭＳ Ｐゴシック" charset="0"/>
              </a:rPr>
              <a:t>Age-Related Changes</a:t>
            </a:r>
            <a:br>
              <a:rPr lang="en-US" sz="4000" b="1" dirty="0" smtClean="0">
                <a:ea typeface="ＭＳ Ｐゴシック" charset="0"/>
              </a:rPr>
            </a:br>
            <a:r>
              <a:rPr lang="en-US" sz="4000" b="1" dirty="0" smtClean="0">
                <a:ea typeface="ＭＳ Ｐゴシック" charset="0"/>
              </a:rPr>
              <a:t>in Number of Social Partners</a:t>
            </a:r>
            <a:endParaRPr lang="en-US" sz="4000" b="1" dirty="0">
              <a:ea typeface="ＭＳ Ｐゴシック" charset="0"/>
            </a:endParaRPr>
          </a:p>
        </p:txBody>
      </p:sp>
      <p:pic>
        <p:nvPicPr>
          <p:cNvPr id="33794" name="Picture 8" descr="BKB18F01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" t="2386" r="1736" b="2447"/>
          <a:stretch/>
        </p:blipFill>
        <p:spPr bwMode="auto">
          <a:xfrm>
            <a:off x="990600" y="1371600"/>
            <a:ext cx="6553200" cy="465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1066800" y="6042392"/>
            <a:ext cx="6972300" cy="815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Figure </a:t>
            </a:r>
            <a:r>
              <a:rPr lang="en-US" sz="1200" dirty="0" smtClean="0"/>
              <a:t>18.1</a:t>
            </a:r>
          </a:p>
          <a:p>
            <a:pPr eaLnBrk="1" hangingPunct="1">
              <a:spcBef>
                <a:spcPts val="600"/>
              </a:spcBef>
            </a:pPr>
            <a:r>
              <a:rPr lang="en-US" sz="1000" dirty="0"/>
              <a:t>(From F. R. Lang, U. M. Staudinger, &amp; L. L. </a:t>
            </a:r>
            <a:r>
              <a:rPr lang="en-US" sz="1000" dirty="0" err="1"/>
              <a:t>Carstensen</a:t>
            </a:r>
            <a:r>
              <a:rPr lang="en-US" sz="1000" dirty="0"/>
              <a:t>, 1998, “</a:t>
            </a:r>
            <a:r>
              <a:rPr lang="en-US" sz="1000" dirty="0" smtClean="0"/>
              <a:t>Perspectives </a:t>
            </a:r>
            <a:r>
              <a:rPr lang="en-US" sz="1000" dirty="0"/>
              <a:t>on Socioemotional Selectivity in Late Life: How </a:t>
            </a:r>
            <a:r>
              <a:rPr lang="en-US" sz="1000" dirty="0" smtClean="0"/>
              <a:t>Personality </a:t>
            </a:r>
            <a:r>
              <a:rPr lang="en-US" sz="1000" dirty="0"/>
              <a:t>and Social Context Do (and Do Not) Make a Difference,” </a:t>
            </a:r>
            <a:r>
              <a:rPr lang="en-US" sz="1000" i="1" dirty="0"/>
              <a:t>Journal of Gerontology, 53B, </a:t>
            </a:r>
            <a:r>
              <a:rPr lang="en-US" sz="1000" dirty="0"/>
              <a:t>p. 24. Copyright © 1998 The </a:t>
            </a:r>
            <a:r>
              <a:rPr lang="en-US" sz="1000" dirty="0" err="1"/>
              <a:t>Gerontological</a:t>
            </a:r>
            <a:r>
              <a:rPr lang="en-US" sz="1000" dirty="0"/>
              <a:t> Society of America. Adapted by permission of Oxford University Press and F. R. Lang.</a:t>
            </a:r>
            <a:r>
              <a:rPr lang="en-US" sz="1000" dirty="0" smtClean="0"/>
              <a:t>)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4038600" cy="9334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THE GAME OF LIFE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14400" y="4724400"/>
            <a:ext cx="7772400" cy="160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Hint: Use </a:t>
            </a:r>
            <a:r>
              <a:rPr lang="en-US" sz="2800" dirty="0"/>
              <a:t>the information you gleaned from the text </a:t>
            </a:r>
            <a:r>
              <a:rPr lang="en-US" sz="2800" dirty="0" smtClean="0"/>
              <a:t>as well as the summary slide to frame your question as </a:t>
            </a:r>
            <a:r>
              <a:rPr lang="en-US" sz="2800" dirty="0"/>
              <a:t>it relates to that topic.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89963" y="242888"/>
            <a:ext cx="554037" cy="365125"/>
          </a:xfrm>
        </p:spPr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0" y="2514600"/>
            <a:ext cx="19050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Then </a:t>
            </a:r>
            <a:r>
              <a:rPr lang="en-US" dirty="0"/>
              <a:t>create a question to ask the rest of the class based on the information in the </a:t>
            </a:r>
            <a:r>
              <a:rPr lang="en-US" dirty="0" smtClean="0"/>
              <a:t>slide.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0" y="457200"/>
            <a:ext cx="2141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1. You </a:t>
            </a:r>
            <a:r>
              <a:rPr lang="en-US" dirty="0"/>
              <a:t>are now arranged into </a:t>
            </a:r>
            <a:endParaRPr lang="en-US" dirty="0" smtClean="0"/>
          </a:p>
          <a:p>
            <a:pPr algn="ctr"/>
            <a:r>
              <a:rPr lang="en-US" dirty="0" smtClean="0"/>
              <a:t>color </a:t>
            </a:r>
            <a:r>
              <a:rPr lang="en-US" dirty="0"/>
              <a:t>groups.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381000"/>
            <a:ext cx="20669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2. </a:t>
            </a:r>
            <a:r>
              <a:rPr lang="en-US" dirty="0"/>
              <a:t>Throughout the PowerPoint you will notice colored squares at the bottom of each slide. </a:t>
            </a: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26670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3. Find </a:t>
            </a:r>
            <a:r>
              <a:rPr lang="en-US" dirty="0"/>
              <a:t>the slides that </a:t>
            </a:r>
            <a:r>
              <a:rPr lang="en-US" dirty="0" smtClean="0"/>
              <a:t>match </a:t>
            </a:r>
            <a:r>
              <a:rPr lang="en-US" dirty="0"/>
              <a:t>your color. </a:t>
            </a:r>
          </a:p>
        </p:txBody>
      </p:sp>
    </p:spTree>
    <p:extLst>
      <p:ext uri="{BB962C8B-B14F-4D97-AF65-F5344CB8AC3E}">
        <p14:creationId xmlns:p14="http://schemas.microsoft.com/office/powerpoint/2010/main" val="184140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295400"/>
            <a:ext cx="3657600" cy="4830763"/>
          </a:xfrm>
        </p:spPr>
        <p:txBody>
          <a:bodyPr>
            <a:normAutofit fontScale="92500" lnSpcReduction="10000"/>
          </a:bodyPr>
          <a:lstStyle/>
          <a:p>
            <a:pPr marL="283464" indent="-283464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400" b="1" dirty="0" smtClean="0">
                <a:cs typeface="Arial" charset="0"/>
              </a:rPr>
              <a:t>Communities:</a:t>
            </a:r>
            <a:endParaRPr lang="en-US" sz="2400" b="1" dirty="0">
              <a:cs typeface="Arial" charset="0"/>
            </a:endParaRPr>
          </a:p>
          <a:p>
            <a:pPr marL="740664" lvl="1" indent="-219456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400" b="1" dirty="0" smtClean="0">
                <a:cs typeface="Arial" charset="0"/>
              </a:rPr>
              <a:t>majority live in suburbs: higher income, better health</a:t>
            </a:r>
          </a:p>
          <a:p>
            <a:pPr marL="740664" lvl="1" indent="-219456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400" b="1" dirty="0" smtClean="0">
                <a:cs typeface="Arial" charset="0"/>
              </a:rPr>
              <a:t>ethnic minorities in cities: better public transportation, social services</a:t>
            </a:r>
          </a:p>
          <a:p>
            <a:pPr marL="740664" lvl="1" indent="-219456" algn="l" eaLnBrk="1" hangingPunct="1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400" b="1" dirty="0" smtClean="0">
                <a:cs typeface="Arial" charset="0"/>
              </a:rPr>
              <a:t>small town, rural: far from children; interaction with neighbors, friends</a:t>
            </a:r>
            <a:endParaRPr lang="en-US" sz="2400" b="1" dirty="0"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657600" cy="4140200"/>
          </a:xfrm>
        </p:spPr>
        <p:txBody>
          <a:bodyPr/>
          <a:lstStyle/>
          <a:p>
            <a:pPr marL="283464" indent="-283464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400" b="1" dirty="0">
                <a:cs typeface="Arial" charset="0"/>
              </a:rPr>
              <a:t>Neighborhoods:</a:t>
            </a:r>
          </a:p>
          <a:p>
            <a:pPr marL="739775" lvl="1" indent="-219456">
              <a:lnSpc>
                <a:spcPct val="110000"/>
              </a:lnSpc>
              <a:buFont typeface="Wingdings" charset="0"/>
              <a:buChar char="§"/>
              <a:defRPr/>
            </a:pPr>
            <a:r>
              <a:rPr lang="en-US" sz="2400" b="1" dirty="0">
                <a:cs typeface="Arial" charset="0"/>
              </a:rPr>
              <a:t>preference for neighborhoods with other seniors</a:t>
            </a:r>
          </a:p>
          <a:p>
            <a:pPr marL="283464" indent="-283464">
              <a:lnSpc>
                <a:spcPct val="110000"/>
              </a:lnSpc>
              <a:spcBef>
                <a:spcPts val="672"/>
              </a:spcBef>
              <a:buFont typeface="Wingdings" charset="0"/>
              <a:buChar char="§"/>
              <a:defRPr/>
            </a:pPr>
            <a:r>
              <a:rPr lang="en-US" sz="2400" b="1" dirty="0">
                <a:cs typeface="Arial" charset="0"/>
              </a:rPr>
              <a:t>Housing: preference for aging in place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Social Contexts of Aging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3657600" cy="4602163"/>
          </a:xfrm>
        </p:spPr>
        <p:txBody>
          <a:bodyPr>
            <a:normAutofit fontScale="85000" lnSpcReduction="20000"/>
          </a:bodyPr>
          <a:lstStyle/>
          <a:p>
            <a:pPr marL="0" indent="0" algn="l" eaLnBrk="1" hangingPunct="1">
              <a:buClr>
                <a:srgbClr val="92D050"/>
              </a:buClr>
              <a:buFont typeface="Wingdings" charset="0"/>
              <a:buNone/>
              <a:defRPr/>
            </a:pPr>
            <a:r>
              <a:rPr lang="en-US" sz="2600" b="1" dirty="0" smtClean="0">
                <a:ea typeface="ＭＳ Ｐゴシック" charset="0"/>
                <a:cs typeface="Arial" charset="0"/>
              </a:rPr>
              <a:t>Ordinary homes</a:t>
            </a:r>
          </a:p>
          <a:p>
            <a:pPr marL="219456" indent="-219456" algn="l" eaLnBrk="1" hangingPunct="1">
              <a:defRPr/>
            </a:pPr>
            <a:r>
              <a:rPr lang="en-US" sz="2600" dirty="0" smtClean="0">
                <a:ea typeface="ＭＳ Ｐゴシック" charset="0"/>
                <a:cs typeface="Arial" charset="0"/>
              </a:rPr>
              <a:t>Living in own home:</a:t>
            </a:r>
            <a:br>
              <a:rPr lang="en-US" sz="2600" dirty="0" smtClean="0">
                <a:ea typeface="ＭＳ Ｐゴシック" charset="0"/>
                <a:cs typeface="Arial" charset="0"/>
              </a:rPr>
            </a:br>
            <a:r>
              <a:rPr lang="en-US" sz="2600" dirty="0" smtClean="0">
                <a:ea typeface="ＭＳ Ｐゴシック" charset="0"/>
                <a:cs typeface="Arial" charset="0"/>
              </a:rPr>
              <a:t>greatest personal control</a:t>
            </a:r>
          </a:p>
          <a:p>
            <a:pPr marL="219456" indent="-219456" algn="l" eaLnBrk="1" hangingPunct="1">
              <a:defRPr/>
            </a:pPr>
            <a:r>
              <a:rPr lang="en-US" sz="2600" dirty="0" smtClean="0">
                <a:ea typeface="ＭＳ Ｐゴシック" charset="0"/>
                <a:cs typeface="Arial" charset="0"/>
              </a:rPr>
              <a:t>Living with family members</a:t>
            </a:r>
          </a:p>
          <a:p>
            <a:pPr marL="219456" indent="-219456" algn="l" eaLnBrk="1" hangingPunct="1">
              <a:defRPr/>
            </a:pPr>
            <a:r>
              <a:rPr lang="en-US" sz="2600" dirty="0" smtClean="0">
                <a:ea typeface="ＭＳ Ｐゴシック" charset="0"/>
                <a:cs typeface="Arial" charset="0"/>
              </a:rPr>
              <a:t>Living alone: number increasing</a:t>
            </a:r>
          </a:p>
          <a:p>
            <a:pPr marL="0" indent="0" algn="l" eaLnBrk="1" hangingPunct="1">
              <a:buClr>
                <a:srgbClr val="92D050"/>
              </a:buClr>
              <a:buFont typeface="Wingdings" charset="0"/>
              <a:buNone/>
              <a:defRPr/>
            </a:pPr>
            <a:r>
              <a:rPr lang="en-US" sz="2600" b="1" dirty="0" smtClean="0">
                <a:ea typeface="ＭＳ Ｐゴシック" charset="0"/>
                <a:cs typeface="Arial" charset="0"/>
              </a:rPr>
              <a:t>Residential communities</a:t>
            </a:r>
          </a:p>
          <a:p>
            <a:pPr marL="219456" indent="-219456" algn="l" eaLnBrk="1" hangingPunct="1">
              <a:defRPr/>
            </a:pPr>
            <a:r>
              <a:rPr lang="en-US" sz="2600" dirty="0" smtClean="0">
                <a:ea typeface="ＭＳ Ｐゴシック" charset="0"/>
                <a:cs typeface="Arial" charset="0"/>
              </a:rPr>
              <a:t>Congregate housing</a:t>
            </a:r>
          </a:p>
          <a:p>
            <a:pPr marL="219456" indent="-219456" algn="l" eaLnBrk="1" hangingPunct="1">
              <a:defRPr/>
            </a:pPr>
            <a:r>
              <a:rPr lang="en-US" sz="2600" dirty="0" smtClean="0">
                <a:ea typeface="ＭＳ Ｐゴシック" charset="0"/>
                <a:cs typeface="Arial" charset="0"/>
              </a:rPr>
              <a:t>Life-care communities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 smtClean="0">
              <a:ea typeface="ＭＳ Ｐゴシック" charset="0"/>
              <a:cs typeface="Arial" charset="0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ea typeface="ＭＳ Ｐゴシック" charset="0"/>
              <a:cs typeface="Arial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457200" y="354013"/>
            <a:ext cx="8229600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dirty="0"/>
              <a:t>Housing Arrangements</a:t>
            </a:r>
            <a:br>
              <a:rPr lang="en-US" sz="4000" b="1" dirty="0"/>
            </a:br>
            <a:r>
              <a:rPr lang="en-US" sz="4000" b="1" dirty="0"/>
              <a:t>in Late Adulthood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4800" y="2743200"/>
            <a:ext cx="1815844" cy="272376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943600" y="1828800"/>
            <a:ext cx="3048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92D050"/>
              </a:buClr>
              <a:buFont typeface="Wingdings" charset="2"/>
              <a:buChar char="§"/>
              <a:defRPr/>
            </a:pPr>
            <a:r>
              <a:rPr lang="en-US" sz="2400" b="1" dirty="0">
                <a:latin typeface="+mn-lt"/>
                <a:cs typeface="Arial" charset="0"/>
              </a:rPr>
              <a:t>Nursing homes</a:t>
            </a:r>
          </a:p>
          <a:p>
            <a:pPr marL="800100" lvl="1" indent="-342900">
              <a:buFont typeface="Wingdings" charset="2"/>
              <a:buChar char="§"/>
              <a:defRPr/>
            </a:pPr>
            <a:r>
              <a:rPr lang="en-US" sz="2400" dirty="0">
                <a:latin typeface="+mn-lt"/>
                <a:cs typeface="Arial" charset="0"/>
              </a:rPr>
              <a:t>Restrict autonomy, social integration</a:t>
            </a:r>
          </a:p>
          <a:p>
            <a:pPr marL="800100" lvl="1" indent="-342900">
              <a:buFont typeface="Wingdings" charset="2"/>
              <a:buChar char="§"/>
              <a:defRPr/>
            </a:pPr>
            <a:r>
              <a:rPr lang="en-US" sz="2400" dirty="0">
                <a:latin typeface="+mn-lt"/>
                <a:cs typeface="Arial" charset="0"/>
              </a:rPr>
              <a:t>Green House model: effective person–environment fit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3657600" cy="4140200"/>
          </a:xfrm>
        </p:spPr>
        <p:txBody>
          <a:bodyPr>
            <a:normAutofit fontScale="85000" lnSpcReduction="10000"/>
          </a:bodyPr>
          <a:lstStyle/>
          <a:p>
            <a:pPr marL="347472" indent="-347472" algn="l" eaLnBrk="1" hangingPunct="1">
              <a:spcBef>
                <a:spcPts val="768"/>
              </a:spcBef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Satisfaction peaks:</a:t>
            </a:r>
          </a:p>
          <a:p>
            <a:pPr marL="740664" lvl="1" indent="-283464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fewer stressful responsibilities</a:t>
            </a:r>
          </a:p>
          <a:p>
            <a:pPr marL="740664" lvl="1" indent="-283464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greater fairness in household tasks</a:t>
            </a:r>
          </a:p>
          <a:p>
            <a:pPr marL="740664" lvl="1" indent="-283464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joint leisure</a:t>
            </a:r>
          </a:p>
          <a:p>
            <a:pPr marL="740664" lvl="1" indent="-283464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greater emotional</a:t>
            </a:r>
            <a:br>
              <a:rPr lang="en-US" sz="2800" dirty="0" smtClean="0">
                <a:ea typeface="ＭＳ Ｐゴシック" charset="0"/>
                <a:cs typeface="Arial" charset="0"/>
              </a:rPr>
            </a:br>
            <a:r>
              <a:rPr lang="en-US" sz="2800" dirty="0" smtClean="0">
                <a:ea typeface="ＭＳ Ｐゴシック" charset="0"/>
                <a:cs typeface="Arial" charset="0"/>
              </a:rPr>
              <a:t>understanding,</a:t>
            </a:r>
            <a:br>
              <a:rPr lang="en-US" sz="2800" dirty="0" smtClean="0">
                <a:ea typeface="ＭＳ Ｐゴシック" charset="0"/>
                <a:cs typeface="Arial" charset="0"/>
              </a:rPr>
            </a:br>
            <a:r>
              <a:rPr lang="en-US" sz="2800" dirty="0" smtClean="0">
                <a:ea typeface="ＭＳ Ｐゴシック" charset="0"/>
                <a:cs typeface="Arial" charset="0"/>
              </a:rPr>
              <a:t>regulation</a:t>
            </a:r>
          </a:p>
          <a:p>
            <a:pPr marL="347472" indent="-347472" algn="l" eaLnBrk="1" hangingPunct="1">
              <a:spcBef>
                <a:spcPts val="768"/>
              </a:spcBef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Marital dissatisfaction</a:t>
            </a:r>
            <a:br>
              <a:rPr lang="en-US" sz="2800" dirty="0" smtClean="0">
                <a:ea typeface="ＭＳ Ｐゴシック" charset="0"/>
                <a:cs typeface="Arial" charset="0"/>
              </a:rPr>
            </a:br>
            <a:r>
              <a:rPr lang="en-US" sz="2800" dirty="0" smtClean="0">
                <a:ea typeface="ＭＳ Ｐゴシック" charset="0"/>
                <a:cs typeface="Arial" charset="0"/>
              </a:rPr>
              <a:t>harder</a:t>
            </a:r>
            <a:r>
              <a:rPr lang="en-US" sz="2800" dirty="0">
                <a:ea typeface="ＭＳ Ｐゴシック" charset="0"/>
                <a:cs typeface="Arial" charset="0"/>
              </a:rPr>
              <a:t> </a:t>
            </a:r>
            <a:r>
              <a:rPr lang="en-US" sz="2800" dirty="0" smtClean="0">
                <a:ea typeface="ＭＳ Ｐゴシック" charset="0"/>
                <a:cs typeface="Arial" charset="0"/>
              </a:rPr>
              <a:t>for women</a:t>
            </a:r>
            <a:endParaRPr lang="en-US" sz="2800" dirty="0">
              <a:ea typeface="ＭＳ Ｐゴシック" charset="0"/>
              <a:cs typeface="Arial" charset="0"/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457200" y="304800"/>
            <a:ext cx="82296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Marriage in Late </a:t>
            </a:r>
            <a:endParaRPr lang="en-US" sz="4400" b="1" dirty="0" smtClean="0"/>
          </a:p>
          <a:p>
            <a:pPr algn="ctr"/>
            <a:r>
              <a:rPr lang="en-US" sz="4400" b="1" dirty="0" smtClean="0"/>
              <a:t>Adulthood</a:t>
            </a:r>
            <a:endParaRPr lang="en-US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2438400"/>
            <a:ext cx="3657600" cy="24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Most report happy, highly fulfilling relationships</a:t>
            </a:r>
          </a:p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2800" dirty="0">
                <a:cs typeface="Arial" charset="0"/>
              </a:rPr>
              <a:t>H</a:t>
            </a:r>
            <a:r>
              <a:rPr lang="en-US" sz="2800" dirty="0" smtClean="0">
                <a:cs typeface="Arial" charset="0"/>
              </a:rPr>
              <a:t>ealthier, happier than those who</a:t>
            </a:r>
            <a:br>
              <a:rPr lang="en-US" sz="2800" dirty="0" smtClean="0">
                <a:cs typeface="Arial" charset="0"/>
              </a:rPr>
            </a:br>
            <a:r>
              <a:rPr lang="en-US" sz="2800" dirty="0" smtClean="0">
                <a:cs typeface="Arial" charset="0"/>
              </a:rPr>
              <a:t>live alone</a:t>
            </a:r>
            <a:endParaRPr lang="en-US" sz="2800" dirty="0"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Font typeface="Wingdings" charset="0"/>
              <a:buChar char="§"/>
              <a:defRPr/>
            </a:pPr>
            <a:r>
              <a:rPr lang="en-US" sz="2800" dirty="0">
                <a:cs typeface="Arial" charset="0"/>
              </a:rPr>
              <a:t>Experiencing oppression may have strengthened skill for coping with</a:t>
            </a:r>
            <a:br>
              <a:rPr lang="en-US" sz="2800" dirty="0">
                <a:cs typeface="Arial" charset="0"/>
              </a:rPr>
            </a:br>
            <a:r>
              <a:rPr lang="en-US" sz="2800" dirty="0">
                <a:cs typeface="Arial" charset="0"/>
              </a:rPr>
              <a:t>late-life changes</a:t>
            </a:r>
          </a:p>
          <a:p>
            <a:pPr marL="342900" indent="-342900">
              <a:buFont typeface="Wingdings" charset="0"/>
              <a:buChar char="§"/>
              <a:defRPr/>
            </a:pPr>
            <a:r>
              <a:rPr lang="en-US" sz="2800" dirty="0">
                <a:cs typeface="Arial" charset="0"/>
              </a:rPr>
              <a:t>Still face legal, health-care issues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dirty="0"/>
              <a:t>Long-Term Gay and</a:t>
            </a:r>
            <a:br>
              <a:rPr lang="en-US" sz="4000" b="1" dirty="0"/>
            </a:br>
            <a:r>
              <a:rPr lang="en-US" sz="4000" b="1" dirty="0"/>
              <a:t>Lesbian Partnerships</a:t>
            </a:r>
          </a:p>
        </p:txBody>
      </p:sp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ea typeface="ＭＳ Ｐゴシック" charset="0"/>
                <a:cs typeface="Arial" charset="0"/>
              </a:rPr>
              <a:t>Divorce, Remarriage</a:t>
            </a:r>
            <a:r>
              <a:rPr lang="en-US" b="1" dirty="0" smtClean="0">
                <a:ea typeface="ＭＳ Ｐゴシック" charset="0"/>
                <a:cs typeface="Arial" charset="0"/>
              </a:rPr>
              <a:t>,</a:t>
            </a:r>
            <a:br>
              <a:rPr lang="en-US" b="1" dirty="0" smtClean="0">
                <a:ea typeface="ＭＳ Ｐゴシック" charset="0"/>
                <a:cs typeface="Arial" charset="0"/>
              </a:rPr>
            </a:br>
            <a:r>
              <a:rPr lang="en-US" b="1" dirty="0" smtClean="0">
                <a:ea typeface="ＭＳ Ｐゴシック" charset="0"/>
                <a:cs typeface="Arial" charset="0"/>
              </a:rPr>
              <a:t>and Cohabitation</a:t>
            </a:r>
            <a:endParaRPr lang="en-US" b="1" dirty="0">
              <a:ea typeface="ＭＳ Ｐゴシック" charset="0"/>
              <a:cs typeface="Arial" charset="0"/>
            </a:endParaRPr>
          </a:p>
        </p:txBody>
      </p:sp>
      <p:graphicFrame>
        <p:nvGraphicFramePr>
          <p:cNvPr id="17472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964961"/>
              </p:ext>
            </p:extLst>
          </p:nvPr>
        </p:nvGraphicFramePr>
        <p:xfrm>
          <a:off x="571500" y="1828800"/>
          <a:ext cx="8001000" cy="4114800"/>
        </p:xfrm>
        <a:graphic>
          <a:graphicData uri="http://schemas.openxmlformats.org/drawingml/2006/table">
            <a:tbl>
              <a:tblPr/>
              <a:tblGrid>
                <a:gridCol w="2384913"/>
                <a:gridCol w="5616087"/>
              </a:tblGrid>
              <a:tr h="14203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Divorce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19456" marR="0" lvl="0" indent="-219456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Few divorces in late adulthood, but rate is increasing</a:t>
                      </a:r>
                    </a:p>
                    <a:p>
                      <a:pPr marL="219456" marR="0" lvl="0" indent="-219456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Hard to recover, especially for women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4203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Remarriage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19456" marR="0" lvl="0" indent="-219456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Rates low, decline with age</a:t>
                      </a:r>
                    </a:p>
                    <a:p>
                      <a:pPr marL="219456" marR="0" lvl="0" indent="-219456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Higher for divorced than widowed</a:t>
                      </a:r>
                    </a:p>
                    <a:p>
                      <a:pPr marL="219456" marR="0" lvl="0" indent="-219456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Late remarriages are stable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2740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Cohabitation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1F497D"/>
                        </a:solidFill>
                        <a:effectLst/>
                        <a:latin typeface="Arial" charset="0"/>
                        <a:ea typeface="MS PGothic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C20D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19456" marR="0" lvl="0" indent="-219456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Growing trend as baby boomers age</a:t>
                      </a:r>
                    </a:p>
                    <a:p>
                      <a:pPr marL="219456" marR="0" lvl="0" indent="-219456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charset="0"/>
                          <a:cs typeface="Arial" charset="0"/>
                        </a:rPr>
                        <a:t>Relationships more stable than at younger ages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Older Adults’ Online Personal Ads</a:t>
            </a:r>
            <a:endParaRPr lang="en-US" sz="3600" b="1" dirty="0"/>
          </a:p>
        </p:txBody>
      </p:sp>
      <p:pic>
        <p:nvPicPr>
          <p:cNvPr id="4" name="Picture 3" descr="BKB18F0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43000"/>
            <a:ext cx="7251192" cy="47705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6039217"/>
            <a:ext cx="640079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Figure 18.2</a:t>
            </a:r>
          </a:p>
          <a:p>
            <a:pPr>
              <a:spcBef>
                <a:spcPts val="600"/>
              </a:spcBef>
            </a:pPr>
            <a:r>
              <a:rPr lang="en-US" sz="1000" dirty="0"/>
              <a:t>(From S. S. R. </a:t>
            </a:r>
            <a:r>
              <a:rPr lang="en-US" sz="1000" dirty="0" err="1"/>
              <a:t>Alterovitz</a:t>
            </a:r>
            <a:r>
              <a:rPr lang="en-US" sz="1000" dirty="0"/>
              <a:t> and G. A. Mendelsohn, 2013, “Relationship Goals of Middle-Aged, Young–Old, and Old–Old Internet Daters: An Analysis of Online Personal Ads.” </a:t>
            </a:r>
            <a:r>
              <a:rPr lang="en-US" sz="1000" i="1" dirty="0"/>
              <a:t>Journal of Aging Studies, 27, </a:t>
            </a:r>
            <a:r>
              <a:rPr lang="en-US" sz="1000" dirty="0"/>
              <a:t>p. 163. Copyright © 2013, Elsevier. Reprinted by permission of Elsevier, Inc.</a:t>
            </a:r>
            <a:r>
              <a:rPr lang="en-US" sz="1000" dirty="0" smtClean="0"/>
              <a:t>)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60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143000"/>
            <a:ext cx="4225882" cy="5486400"/>
          </a:xfrm>
        </p:spPr>
        <p:txBody>
          <a:bodyPr>
            <a:normAutofit/>
          </a:bodyPr>
          <a:lstStyle/>
          <a:p>
            <a:pPr marL="347472" indent="-347472" algn="l" eaLnBrk="1" hangingPunct="1">
              <a:spcBef>
                <a:spcPts val="720"/>
              </a:spcBef>
              <a:buFont typeface="Wingdings" charset="0"/>
              <a:buChar char="§"/>
              <a:defRPr/>
            </a:pPr>
            <a:r>
              <a:rPr lang="en-US" sz="2400" dirty="0" smtClean="0">
                <a:cs typeface="Arial" charset="0"/>
              </a:rPr>
              <a:t>Most stressful life event for many</a:t>
            </a:r>
            <a:endParaRPr lang="en-US" sz="2400" dirty="0">
              <a:cs typeface="Arial" charset="0"/>
            </a:endParaRPr>
          </a:p>
          <a:p>
            <a:pPr marL="347472" indent="-347472" algn="l" eaLnBrk="1" hangingPunct="1">
              <a:spcBef>
                <a:spcPts val="720"/>
              </a:spcBef>
              <a:buFont typeface="Wingdings" charset="0"/>
              <a:buChar char="§"/>
              <a:defRPr/>
            </a:pPr>
            <a:r>
              <a:rPr lang="en-US" sz="2400" dirty="0" smtClean="0">
                <a:cs typeface="Arial" charset="0"/>
              </a:rPr>
              <a:t>One-third of older adults are widowed</a:t>
            </a:r>
          </a:p>
          <a:p>
            <a:pPr marL="347472" indent="-347472" algn="l" eaLnBrk="1" hangingPunct="1">
              <a:spcBef>
                <a:spcPts val="720"/>
              </a:spcBef>
              <a:buFont typeface="Wingdings" charset="0"/>
              <a:buChar char="§"/>
              <a:defRPr/>
            </a:pPr>
            <a:r>
              <a:rPr lang="en-US" sz="2400" dirty="0" smtClean="0">
                <a:cs typeface="Arial" charset="0"/>
              </a:rPr>
              <a:t>Most live alone, cope with loneliness</a:t>
            </a:r>
            <a:endParaRPr lang="en-US" sz="2400" dirty="0">
              <a:cs typeface="Arial" charset="0"/>
            </a:endParaRPr>
          </a:p>
          <a:p>
            <a:pPr marL="347472" indent="-347472" algn="l" eaLnBrk="1" hangingPunct="1">
              <a:spcBef>
                <a:spcPts val="720"/>
              </a:spcBef>
              <a:buFont typeface="Wingdings" charset="0"/>
              <a:buChar char="§"/>
              <a:defRPr/>
            </a:pPr>
            <a:r>
              <a:rPr lang="en-US" sz="2400" dirty="0" smtClean="0">
                <a:cs typeface="Arial" charset="0"/>
              </a:rPr>
              <a:t>Reorganizing life harder for men:</a:t>
            </a:r>
            <a:endParaRPr lang="en-US" sz="2400" dirty="0">
              <a:cs typeface="Arial" charset="0"/>
            </a:endParaRPr>
          </a:p>
          <a:p>
            <a:pPr marL="739775" lvl="1" indent="-282575" algn="l" eaLnBrk="1" hangingPunct="1">
              <a:spcBef>
                <a:spcPts val="672"/>
              </a:spcBef>
              <a:buFont typeface="Wingdings" charset="0"/>
              <a:buChar char="§"/>
              <a:defRPr/>
            </a:pPr>
            <a:r>
              <a:rPr lang="en-US" sz="2400" dirty="0" smtClean="0">
                <a:cs typeface="Arial" charset="0"/>
              </a:rPr>
              <a:t>more physical, mental health problems</a:t>
            </a:r>
          </a:p>
          <a:p>
            <a:pPr marL="739775" lvl="1" indent="-282575" algn="l" eaLnBrk="1" hangingPunct="1">
              <a:spcBef>
                <a:spcPts val="672"/>
              </a:spcBef>
              <a:buFont typeface="Wingdings" charset="0"/>
              <a:buChar char="§"/>
              <a:defRPr/>
            </a:pPr>
            <a:r>
              <a:rPr lang="en-US" sz="2400" dirty="0" smtClean="0">
                <a:cs typeface="Arial" charset="0"/>
              </a:rPr>
              <a:t>more likely than women</a:t>
            </a:r>
            <a:br>
              <a:rPr lang="en-US" sz="2400" dirty="0" smtClean="0">
                <a:cs typeface="Arial" charset="0"/>
              </a:rPr>
            </a:br>
            <a:r>
              <a:rPr lang="en-US" sz="2400" dirty="0" smtClean="0">
                <a:cs typeface="Arial" charset="0"/>
              </a:rPr>
              <a:t>to remarry</a:t>
            </a:r>
            <a:endParaRPr lang="en-US" sz="2400" dirty="0">
              <a:cs typeface="Arial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Widowhood</a:t>
            </a:r>
          </a:p>
        </p:txBody>
      </p:sp>
      <p:sp>
        <p:nvSpPr>
          <p:cNvPr id="4" name="TextBox 8"/>
          <p:cNvSpPr txBox="1">
            <a:spLocks noChangeArrowheads="1"/>
          </p:cNvSpPr>
          <p:nvPr/>
        </p:nvSpPr>
        <p:spPr bwMode="auto">
          <a:xfrm>
            <a:off x="5257800" y="6096000"/>
            <a:ext cx="31242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© </a:t>
            </a:r>
            <a:r>
              <a:rPr lang="en-US" sz="1200" dirty="0" err="1" smtClean="0"/>
              <a:t>ChameleonsEye</a:t>
            </a:r>
            <a:r>
              <a:rPr lang="en-US" sz="1200" dirty="0" smtClean="0"/>
              <a:t>/</a:t>
            </a:r>
            <a:r>
              <a:rPr lang="en-US" sz="1200" dirty="0" err="1" smtClean="0"/>
              <a:t>Shutterstock</a:t>
            </a:r>
            <a:endParaRPr lang="en-US" sz="1200" dirty="0">
              <a:latin typeface="Trebuchet MS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5400" y="2057400"/>
            <a:ext cx="2616371" cy="39502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ea typeface="ＭＳ Ｐゴシック" charset="0"/>
                <a:cs typeface="Arial" charset="0"/>
              </a:rPr>
              <a:t>Self: mastery of new skills of daily living</a:t>
            </a:r>
            <a:endParaRPr lang="en-US" sz="3200" dirty="0">
              <a:ea typeface="ＭＳ Ｐゴシック" charset="0"/>
              <a:cs typeface="Arial" charset="0"/>
            </a:endParaRPr>
          </a:p>
          <a:p>
            <a:pPr algn="l" eaLnBrk="1" hangingPunct="1"/>
            <a:r>
              <a:rPr lang="en-US" sz="3200" dirty="0" smtClean="0">
                <a:ea typeface="ＭＳ Ｐゴシック" charset="0"/>
                <a:cs typeface="Arial" charset="0"/>
              </a:rPr>
              <a:t>Family and friends: social support, interaction</a:t>
            </a:r>
            <a:endParaRPr lang="en-US" sz="3200" dirty="0">
              <a:ea typeface="ＭＳ Ｐゴシック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  <a:cs typeface="Arial" charset="0"/>
              </a:rPr>
              <a:t>Community:</a:t>
            </a:r>
          </a:p>
          <a:p>
            <a:pPr lvl="1"/>
            <a:r>
              <a:rPr lang="en-US" sz="3200" dirty="0">
                <a:ea typeface="ＭＳ Ｐゴシック" charset="0"/>
                <a:cs typeface="Arial" charset="0"/>
              </a:rPr>
              <a:t>senior centers</a:t>
            </a:r>
          </a:p>
          <a:p>
            <a:pPr lvl="1"/>
            <a:r>
              <a:rPr lang="en-US" sz="3200" dirty="0">
                <a:ea typeface="ＭＳ Ｐゴシック" charset="0"/>
                <a:cs typeface="Arial" charset="0"/>
              </a:rPr>
              <a:t>support groups</a:t>
            </a:r>
          </a:p>
          <a:p>
            <a:pPr lvl="1"/>
            <a:r>
              <a:rPr lang="en-US" sz="3200" dirty="0">
                <a:ea typeface="ＭＳ Ｐゴシック" charset="0"/>
                <a:cs typeface="Arial" charset="0"/>
              </a:rPr>
              <a:t>religious activities</a:t>
            </a:r>
          </a:p>
          <a:p>
            <a:pPr lvl="1"/>
            <a:r>
              <a:rPr lang="en-US" sz="3200" dirty="0">
                <a:ea typeface="ＭＳ Ｐゴシック" charset="0"/>
                <a:cs typeface="Arial" charset="0"/>
              </a:rPr>
              <a:t>volunteer activities</a:t>
            </a:r>
          </a:p>
          <a:p>
            <a:endParaRPr lang="en-US" dirty="0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048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dirty="0" smtClean="0"/>
              <a:t>Fostering Adaption to Widowhood in Late Adulthood</a:t>
            </a:r>
            <a:endParaRPr lang="en-US" sz="4400" b="1" dirty="0"/>
          </a:p>
        </p:txBody>
      </p:sp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3657600" cy="4140200"/>
          </a:xfrm>
        </p:spPr>
        <p:txBody>
          <a:bodyPr>
            <a:normAutofit fontScale="92500" lnSpcReduction="20000"/>
          </a:bodyPr>
          <a:lstStyle/>
          <a:p>
            <a:pPr algn="l" eaLnBrk="1" hangingPunct="1">
              <a:defRPr/>
            </a:pPr>
            <a:endParaRPr lang="en-US" sz="2800" dirty="0" smtClean="0">
              <a:ea typeface="ＭＳ Ｐゴシック" charset="0"/>
              <a:cs typeface="Arial" charset="0"/>
            </a:endParaRPr>
          </a:p>
          <a:p>
            <a:pPr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About 5% of older Americans</a:t>
            </a:r>
          </a:p>
          <a:p>
            <a:pPr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Most develop alternative meaningful relationships:</a:t>
            </a:r>
            <a:endParaRPr lang="en-US" sz="2800" dirty="0">
              <a:ea typeface="ＭＳ Ｐゴシック" charset="0"/>
              <a:cs typeface="Arial" charset="0"/>
            </a:endParaRPr>
          </a:p>
          <a:p>
            <a:pPr marL="739775" lvl="1" indent="-282575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extended family</a:t>
            </a:r>
          </a:p>
          <a:p>
            <a:pPr marL="739775" lvl="1" indent="-282575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neighbors</a:t>
            </a:r>
          </a:p>
          <a:p>
            <a:pPr marL="739775" lvl="1" indent="-282575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younger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600" dirty="0">
                <a:ea typeface="ＭＳ Ｐゴシック" charset="0"/>
                <a:cs typeface="Arial" charset="0"/>
              </a:rPr>
              <a:t>Men more likely to be lonely, depressed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000" b="1" dirty="0"/>
              <a:t>Never-Married</a:t>
            </a:r>
            <a:r>
              <a:rPr lang="en-US" sz="4000" b="1" dirty="0" smtClean="0"/>
              <a:t>,</a:t>
            </a:r>
            <a:br>
              <a:rPr lang="en-US" sz="4000" b="1" dirty="0" smtClean="0"/>
            </a:br>
            <a:r>
              <a:rPr lang="en-US" sz="4000" b="1" dirty="0" smtClean="0"/>
              <a:t>Childless</a:t>
            </a:r>
            <a:r>
              <a:rPr lang="en-US" sz="4000" b="1" dirty="0"/>
              <a:t> </a:t>
            </a:r>
            <a:r>
              <a:rPr lang="en-US" sz="4000" b="1" dirty="0" smtClean="0"/>
              <a:t>Older </a:t>
            </a:r>
            <a:r>
              <a:rPr lang="en-US" sz="4000" b="1" dirty="0"/>
              <a:t>Adults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3000" y="2895600"/>
            <a:ext cx="2590799" cy="38468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82575" indent="-282575" algn="l" eaLnBrk="1" hangingPunct="1">
              <a:spcBef>
                <a:spcPts val="672"/>
              </a:spcBef>
            </a:pPr>
            <a:r>
              <a:rPr lang="en-US" sz="2400" dirty="0">
                <a:ea typeface="ＭＳ Ｐゴシック" charset="0"/>
                <a:cs typeface="Arial" charset="0"/>
              </a:rPr>
              <a:t>Friends </a:t>
            </a:r>
            <a:r>
              <a:rPr lang="en-US" sz="2400" dirty="0" smtClean="0">
                <a:ea typeface="ＭＳ Ｐゴシック" charset="0"/>
                <a:cs typeface="Arial" charset="0"/>
              </a:rPr>
              <a:t>provide</a:t>
            </a:r>
            <a:endParaRPr lang="en-US" sz="2400" dirty="0">
              <a:ea typeface="ＭＳ Ｐゴシック" charset="0"/>
              <a:cs typeface="Arial" charset="0"/>
            </a:endParaRPr>
          </a:p>
          <a:p>
            <a:pPr marL="739775" lvl="1" indent="-219075" algn="l" eaLnBrk="1" hangingPunct="1"/>
            <a:r>
              <a:rPr lang="en-US" sz="2400" dirty="0" smtClean="0">
                <a:ea typeface="ＭＳ Ｐゴシック" charset="0"/>
                <a:cs typeface="Arial" charset="0"/>
              </a:rPr>
              <a:t>intimacy, companionship</a:t>
            </a:r>
            <a:endParaRPr lang="en-US" sz="2400" dirty="0">
              <a:ea typeface="ＭＳ Ｐゴシック" charset="0"/>
              <a:cs typeface="Arial" charset="0"/>
            </a:endParaRPr>
          </a:p>
          <a:p>
            <a:pPr marL="739775" lvl="1" indent="-219075" algn="l" eaLnBrk="1" hangingPunct="1"/>
            <a:r>
              <a:rPr lang="en-US" sz="2400" dirty="0" smtClean="0">
                <a:ea typeface="ＭＳ Ｐゴシック" charset="0"/>
                <a:cs typeface="Arial" charset="0"/>
              </a:rPr>
              <a:t>acceptance</a:t>
            </a:r>
            <a:endParaRPr lang="en-US" sz="2400" dirty="0">
              <a:ea typeface="ＭＳ Ｐゴシック" charset="0"/>
              <a:cs typeface="Arial" charset="0"/>
            </a:endParaRPr>
          </a:p>
          <a:p>
            <a:pPr marL="739775" lvl="1" indent="-219075" algn="l" eaLnBrk="1" hangingPunct="1"/>
            <a:r>
              <a:rPr lang="en-US" sz="2400" dirty="0">
                <a:ea typeface="ＭＳ Ｐゴシック" charset="0"/>
                <a:cs typeface="Arial" charset="0"/>
              </a:rPr>
              <a:t>link to </a:t>
            </a:r>
            <a:r>
              <a:rPr lang="en-US" sz="2400" dirty="0" smtClean="0">
                <a:ea typeface="ＭＳ Ｐゴシック" charset="0"/>
                <a:cs typeface="Arial" charset="0"/>
              </a:rPr>
              <a:t>community</a:t>
            </a:r>
            <a:endParaRPr lang="en-US" sz="2400" dirty="0">
              <a:ea typeface="ＭＳ Ｐゴシック" charset="0"/>
              <a:cs typeface="Arial" charset="0"/>
            </a:endParaRPr>
          </a:p>
          <a:p>
            <a:pPr marL="739775" lvl="1" indent="-219075" algn="l" eaLnBrk="1" hangingPunct="1"/>
            <a:r>
              <a:rPr lang="en-US" sz="2400" dirty="0">
                <a:ea typeface="ＭＳ Ｐゴシック" charset="0"/>
                <a:cs typeface="Arial" charset="0"/>
              </a:rPr>
              <a:t>help with loss</a:t>
            </a:r>
          </a:p>
          <a:p>
            <a:pPr marL="282575" indent="-282575" algn="l" eaLnBrk="1" hangingPunct="1"/>
            <a:r>
              <a:rPr lang="en-US" sz="2400" dirty="0">
                <a:ea typeface="ＭＳ Ｐゴシック" charset="0"/>
                <a:cs typeface="Arial" charset="0"/>
              </a:rPr>
              <a:t>Feel closest to a few</a:t>
            </a:r>
            <a:br>
              <a:rPr lang="en-US" sz="2400" dirty="0">
                <a:ea typeface="ＭＳ Ｐゴシック" charset="0"/>
                <a:cs typeface="Arial" charset="0"/>
              </a:rPr>
            </a:br>
            <a:r>
              <a:rPr lang="en-US" sz="2400" dirty="0">
                <a:ea typeface="ＭＳ Ｐゴシック" charset="0"/>
                <a:cs typeface="Arial" charset="0"/>
              </a:rPr>
              <a:t>nearby </a:t>
            </a:r>
            <a:r>
              <a:rPr lang="en-US" sz="2400" dirty="0" smtClean="0">
                <a:ea typeface="ＭＳ Ｐゴシック" charset="0"/>
                <a:cs typeface="Arial" charset="0"/>
              </a:rPr>
              <a:t>friends</a:t>
            </a:r>
          </a:p>
          <a:p>
            <a:pPr marL="282575" indent="-282575" algn="l" eaLnBrk="1" hangingPunct="1"/>
            <a:endParaRPr lang="en-US" sz="2400" dirty="0" smtClean="0">
              <a:ea typeface="ＭＳ Ｐゴシック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2575" indent="-282575"/>
            <a:r>
              <a:rPr lang="en-US" sz="2400" dirty="0">
                <a:ea typeface="ＭＳ Ｐゴシック" charset="0"/>
                <a:cs typeface="Arial" charset="0"/>
              </a:rPr>
              <a:t>Choose friends similar</a:t>
            </a:r>
            <a:br>
              <a:rPr lang="en-US" sz="2400" dirty="0">
                <a:ea typeface="ＭＳ Ｐゴシック" charset="0"/>
                <a:cs typeface="Arial" charset="0"/>
              </a:rPr>
            </a:br>
            <a:r>
              <a:rPr lang="en-US" sz="2400" dirty="0">
                <a:ea typeface="ＭＳ Ｐゴシック" charset="0"/>
                <a:cs typeface="Arial" charset="0"/>
              </a:rPr>
              <a:t>to self in age, sex, ethnicity, values</a:t>
            </a:r>
          </a:p>
          <a:p>
            <a:pPr marL="282575" indent="-282575"/>
            <a:r>
              <a:rPr lang="en-US" sz="2400" dirty="0">
                <a:ea typeface="ＭＳ Ｐゴシック" charset="0"/>
                <a:cs typeface="Arial" charset="0"/>
              </a:rPr>
              <a:t>Sex differences continue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436418" y="304800"/>
            <a:ext cx="8229600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Friendships in </a:t>
            </a:r>
            <a:r>
              <a:rPr lang="en-US" sz="4400" b="1" dirty="0" smtClean="0"/>
              <a:t>Late</a:t>
            </a:r>
          </a:p>
          <a:p>
            <a:pPr algn="ctr"/>
            <a:r>
              <a:rPr lang="en-US" sz="4400" b="1" dirty="0" smtClean="0"/>
              <a:t> Adulthood</a:t>
            </a:r>
            <a:endParaRPr lang="en-US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4191000"/>
            <a:ext cx="3657600" cy="2438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as many questions as you would like to capture the essential ideas you think others should think about when reflecting on your particular topic.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657600"/>
            <a:ext cx="7556313" cy="2468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 to 3 questions would be good. </a:t>
            </a:r>
          </a:p>
          <a:p>
            <a:pPr marL="0" indent="0">
              <a:buNone/>
            </a:pPr>
            <a:r>
              <a:rPr lang="en-US" dirty="0" smtClean="0"/>
              <a:t>Some variation in question type would be good too. You decide—there is not a right or wrong here—just working toward understanding.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052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3200" dirty="0" smtClean="0">
                <a:cs typeface="Arial" charset="0"/>
              </a:rPr>
              <a:t>Quality of relationship affects older adults’ physical, mental health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2"/>
            <a:ext cx="4439322" cy="4567237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Wingdings" charset="0"/>
              <a:buChar char="§"/>
              <a:defRPr/>
            </a:pPr>
            <a:r>
              <a:rPr lang="en-US" sz="4000" dirty="0">
                <a:cs typeface="Arial" charset="0"/>
              </a:rPr>
              <a:t>Provision of assistance:</a:t>
            </a:r>
          </a:p>
          <a:p>
            <a:pPr marL="739775" lvl="1" indent="-282575">
              <a:buFont typeface="Wingdings" charset="0"/>
              <a:buChar char="§"/>
              <a:defRPr/>
            </a:pPr>
            <a:r>
              <a:rPr lang="en-US" sz="4000" dirty="0">
                <a:cs typeface="Arial" charset="0"/>
              </a:rPr>
              <a:t>balance changes, with children helping more as parents age</a:t>
            </a:r>
          </a:p>
          <a:p>
            <a:pPr marL="739775" lvl="1" indent="-282575">
              <a:buFont typeface="Wingdings" charset="0"/>
              <a:buChar char="§"/>
              <a:defRPr/>
            </a:pPr>
            <a:r>
              <a:rPr lang="en-US" sz="4000" dirty="0">
                <a:cs typeface="Arial" charset="0"/>
              </a:rPr>
              <a:t>SES affects balance of support</a:t>
            </a:r>
          </a:p>
          <a:p>
            <a:pPr marL="739775" lvl="1" indent="-282575">
              <a:buFont typeface="Wingdings" charset="0"/>
              <a:buChar char="§"/>
              <a:defRPr/>
            </a:pPr>
            <a:r>
              <a:rPr lang="en-US" sz="4000" dirty="0">
                <a:cs typeface="Arial" charset="0"/>
              </a:rPr>
              <a:t>most aid is emotional support, not practical </a:t>
            </a:r>
            <a:r>
              <a:rPr lang="en-US" sz="4000" dirty="0" smtClean="0">
                <a:cs typeface="Arial" charset="0"/>
              </a:rPr>
              <a:t>assistance</a:t>
            </a:r>
            <a:endParaRPr lang="en-US" sz="4000" dirty="0">
              <a:cs typeface="Arial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Relationships with</a:t>
            </a:r>
            <a:br>
              <a:rPr lang="en-US" sz="4400" b="1" dirty="0"/>
            </a:br>
            <a:r>
              <a:rPr lang="en-US" sz="4400" b="1" dirty="0"/>
              <a:t>Adult Children</a:t>
            </a:r>
          </a:p>
        </p:txBody>
      </p:sp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sz="3200" dirty="0">
                <a:ea typeface="ＭＳ Ｐゴシック" charset="0"/>
                <a:cs typeface="Arial" charset="0"/>
              </a:rPr>
              <a:t>Physical abuse</a:t>
            </a:r>
          </a:p>
          <a:p>
            <a:pPr algn="l" eaLnBrk="1" hangingPunct="1"/>
            <a:r>
              <a:rPr lang="en-US" sz="3200" dirty="0">
                <a:ea typeface="ＭＳ Ｐゴシック" charset="0"/>
                <a:cs typeface="Arial" charset="0"/>
              </a:rPr>
              <a:t>Physical neglect</a:t>
            </a:r>
          </a:p>
          <a:p>
            <a:pPr algn="l" eaLnBrk="1" hangingPunct="1"/>
            <a:r>
              <a:rPr lang="en-US" sz="3200" dirty="0">
                <a:ea typeface="ＭＳ Ｐゴシック" charset="0"/>
                <a:cs typeface="Arial" charset="0"/>
              </a:rPr>
              <a:t>Emotional abuse</a:t>
            </a:r>
          </a:p>
          <a:p>
            <a:pPr algn="l" eaLnBrk="1" hangingPunct="1"/>
            <a:r>
              <a:rPr lang="en-US" sz="3200" dirty="0">
                <a:ea typeface="ＭＳ Ｐゴシック" charset="0"/>
                <a:cs typeface="Arial" charset="0"/>
              </a:rPr>
              <a:t>Sexual abuse</a:t>
            </a:r>
          </a:p>
          <a:p>
            <a:pPr algn="l" eaLnBrk="1" hangingPunct="1"/>
            <a:r>
              <a:rPr lang="en-US" sz="3200" dirty="0">
                <a:ea typeface="ＭＳ Ｐゴシック" charset="0"/>
                <a:cs typeface="Arial" charset="0"/>
              </a:rPr>
              <a:t>Financial abuse</a:t>
            </a: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457200" y="685800"/>
            <a:ext cx="82296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Elder Maltreatment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5800" y="2514600"/>
            <a:ext cx="3596853" cy="24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 algn="l" eaLnBrk="1" hangingPunct="1">
              <a:buFont typeface="Wingdings" charset="0"/>
              <a:buChar char="§"/>
            </a:pPr>
            <a:r>
              <a:rPr lang="en-US" sz="3200" dirty="0" smtClean="0">
                <a:ea typeface="ＭＳ Ｐゴシック" charset="0"/>
                <a:cs typeface="Arial" charset="0"/>
              </a:rPr>
              <a:t>Dependency of victim</a:t>
            </a:r>
            <a:endParaRPr lang="en-US" sz="3200" dirty="0">
              <a:ea typeface="ＭＳ Ｐゴシック" charset="0"/>
              <a:cs typeface="Arial" charset="0"/>
            </a:endParaRPr>
          </a:p>
          <a:p>
            <a:pPr marL="342900" indent="-342900" algn="l" eaLnBrk="1" hangingPunct="1">
              <a:buFont typeface="Wingdings" charset="0"/>
              <a:buChar char="§"/>
            </a:pPr>
            <a:r>
              <a:rPr lang="en-US" sz="3200" dirty="0" smtClean="0">
                <a:ea typeface="ＭＳ Ｐゴシック" charset="0"/>
                <a:cs typeface="Arial" charset="0"/>
              </a:rPr>
              <a:t>Dependency of perpetrator: emotional</a:t>
            </a:r>
            <a:br>
              <a:rPr lang="en-US" sz="3200" dirty="0" smtClean="0">
                <a:ea typeface="ＭＳ Ｐゴシック" charset="0"/>
                <a:cs typeface="Arial" charset="0"/>
              </a:rPr>
            </a:br>
            <a:r>
              <a:rPr lang="en-US" sz="3200" dirty="0" smtClean="0">
                <a:ea typeface="ＭＳ Ｐゴシック" charset="0"/>
                <a:cs typeface="Arial" charset="0"/>
              </a:rPr>
              <a:t>or financial</a:t>
            </a:r>
            <a:endParaRPr lang="en-US" sz="3200" dirty="0">
              <a:ea typeface="ＭＳ Ｐゴシック" charset="0"/>
              <a:cs typeface="Arial" charset="0"/>
            </a:endParaRPr>
          </a:p>
          <a:p>
            <a:pPr marL="342900" indent="-342900" algn="l" eaLnBrk="1" hangingPunct="1">
              <a:buFont typeface="Wingdings" charset="0"/>
              <a:buChar char="§"/>
            </a:pPr>
            <a:r>
              <a:rPr lang="en-US" sz="3200" dirty="0" smtClean="0">
                <a:ea typeface="ＭＳ Ｐゴシック" charset="0"/>
                <a:cs typeface="Arial" charset="0"/>
              </a:rPr>
              <a:t>Psychological disturbance</a:t>
            </a:r>
            <a:r>
              <a:rPr lang="en-US" sz="3200" dirty="0">
                <a:ea typeface="ＭＳ Ｐゴシック" charset="0"/>
                <a:cs typeface="Arial" charset="0"/>
              </a:rPr>
              <a:t> </a:t>
            </a:r>
            <a:r>
              <a:rPr lang="en-US" sz="3200" dirty="0" smtClean="0">
                <a:ea typeface="ＭＳ Ｐゴシック" charset="0"/>
                <a:cs typeface="Arial" charset="0"/>
              </a:rPr>
              <a:t>and stress</a:t>
            </a:r>
            <a:br>
              <a:rPr lang="en-US" sz="3200" dirty="0" smtClean="0">
                <a:ea typeface="ＭＳ Ｐゴシック" charset="0"/>
                <a:cs typeface="Arial" charset="0"/>
              </a:rPr>
            </a:br>
            <a:r>
              <a:rPr lang="en-US" sz="3200" dirty="0" smtClean="0">
                <a:ea typeface="ＭＳ Ｐゴシック" charset="0"/>
                <a:cs typeface="Arial" charset="0"/>
              </a:rPr>
              <a:t>of perpetrator</a:t>
            </a:r>
            <a:endParaRPr lang="en-US" sz="3200" dirty="0">
              <a:ea typeface="ＭＳ Ｐゴシック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charset="0"/>
              <a:buChar char="§"/>
            </a:pPr>
            <a:r>
              <a:rPr lang="en-US" sz="2700" dirty="0">
                <a:ea typeface="ＭＳ Ｐゴシック" charset="0"/>
                <a:cs typeface="Arial" charset="0"/>
              </a:rPr>
              <a:t>History of family violence</a:t>
            </a:r>
          </a:p>
          <a:p>
            <a:pPr marL="342900" indent="-342900">
              <a:buFont typeface="Wingdings" charset="0"/>
              <a:buChar char="§"/>
            </a:pPr>
            <a:r>
              <a:rPr lang="en-US" sz="2700" dirty="0">
                <a:ea typeface="ＭＳ Ｐゴシック" charset="0"/>
                <a:cs typeface="Arial" charset="0"/>
              </a:rPr>
              <a:t>Institutional conditions: more common</a:t>
            </a:r>
            <a:br>
              <a:rPr lang="en-US" sz="2700" dirty="0">
                <a:ea typeface="ＭＳ Ｐゴシック" charset="0"/>
                <a:cs typeface="Arial" charset="0"/>
              </a:rPr>
            </a:br>
            <a:r>
              <a:rPr lang="en-US" sz="2700" dirty="0">
                <a:ea typeface="ＭＳ Ｐゴシック" charset="0"/>
                <a:cs typeface="Arial" charset="0"/>
              </a:rPr>
              <a:t>in low-quality nursing </a:t>
            </a:r>
            <a:r>
              <a:rPr lang="en-US" sz="2700" dirty="0" smtClean="0">
                <a:ea typeface="ＭＳ Ｐゴシック" charset="0"/>
                <a:cs typeface="Arial" charset="0"/>
              </a:rPr>
              <a:t>homes</a:t>
            </a:r>
            <a:endParaRPr lang="en-US" sz="2700" dirty="0">
              <a:ea typeface="ＭＳ Ｐゴシック" charset="0"/>
              <a:cs typeface="Arial" charset="0"/>
            </a:endParaRPr>
          </a:p>
        </p:txBody>
      </p:sp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Risk Factors for</a:t>
            </a:r>
            <a:br>
              <a:rPr lang="en-US" sz="4400" b="1" dirty="0"/>
            </a:br>
            <a:r>
              <a:rPr lang="en-US" sz="4400" b="1" dirty="0"/>
              <a:t>Elder Maltreatment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buFont typeface="Wingdings" charset="0"/>
              <a:buNone/>
            </a:pPr>
            <a:r>
              <a:rPr lang="en-US" sz="2800" b="1" dirty="0" smtClean="0">
                <a:ea typeface="ＭＳ Ｐゴシック" charset="0"/>
                <a:cs typeface="Arial" charset="0"/>
              </a:rPr>
              <a:t>Continue working</a:t>
            </a:r>
            <a:endParaRPr lang="en-US" sz="2800" b="1" dirty="0">
              <a:ea typeface="ＭＳ Ｐゴシック" charset="0"/>
              <a:cs typeface="Arial" charset="0"/>
            </a:endParaRPr>
          </a:p>
          <a:p>
            <a:pPr marL="283464" indent="-283464" eaLnBrk="1" hangingPunct="1"/>
            <a:r>
              <a:rPr lang="en-US" sz="2600" dirty="0" smtClean="0">
                <a:ea typeface="ＭＳ Ｐゴシック" charset="0"/>
                <a:cs typeface="Arial" charset="0"/>
              </a:rPr>
              <a:t>Limited </a:t>
            </a:r>
            <a:r>
              <a:rPr lang="en-US" sz="2600" dirty="0">
                <a:ea typeface="ＭＳ Ｐゴシック" charset="0"/>
                <a:cs typeface="Arial" charset="0"/>
              </a:rPr>
              <a:t>or no benefits</a:t>
            </a:r>
          </a:p>
          <a:p>
            <a:pPr marL="283464" indent="-283464" eaLnBrk="1" hangingPunct="1"/>
            <a:r>
              <a:rPr lang="en-US" sz="2600" dirty="0">
                <a:ea typeface="ＭＳ Ｐゴシック" charset="0"/>
                <a:cs typeface="Arial" charset="0"/>
              </a:rPr>
              <a:t>F</a:t>
            </a:r>
            <a:r>
              <a:rPr lang="en-US" sz="2600" dirty="0" smtClean="0">
                <a:ea typeface="ＭＳ Ｐゴシック" charset="0"/>
                <a:cs typeface="Arial" charset="0"/>
              </a:rPr>
              <a:t>ew </a:t>
            </a:r>
            <a:r>
              <a:rPr lang="en-US" sz="2600" dirty="0">
                <a:ea typeface="ＭＳ Ｐゴシック" charset="0"/>
                <a:cs typeface="Arial" charset="0"/>
              </a:rPr>
              <a:t>leisure interests</a:t>
            </a:r>
          </a:p>
          <a:p>
            <a:pPr marL="283464" indent="-283464" eaLnBrk="1" hangingPunct="1"/>
            <a:r>
              <a:rPr lang="en-US" sz="2600" dirty="0">
                <a:ea typeface="ＭＳ Ｐゴシック" charset="0"/>
                <a:cs typeface="Arial" charset="0"/>
              </a:rPr>
              <a:t>H</a:t>
            </a:r>
            <a:r>
              <a:rPr lang="en-US" sz="2600" dirty="0" smtClean="0">
                <a:ea typeface="ＭＳ Ｐゴシック" charset="0"/>
                <a:cs typeface="Arial" charset="0"/>
              </a:rPr>
              <a:t>igh </a:t>
            </a:r>
            <a:r>
              <a:rPr lang="en-US" sz="2600" dirty="0">
                <a:ea typeface="ＭＳ Ｐゴシック" charset="0"/>
                <a:cs typeface="Arial" charset="0"/>
              </a:rPr>
              <a:t>work commitment</a:t>
            </a:r>
          </a:p>
          <a:p>
            <a:pPr marL="283464" indent="-283464" eaLnBrk="1" hangingPunct="1"/>
            <a:r>
              <a:rPr lang="en-US" sz="2600" dirty="0">
                <a:ea typeface="ＭＳ Ｐゴシック" charset="0"/>
                <a:cs typeface="Arial" charset="0"/>
              </a:rPr>
              <a:t>G</a:t>
            </a:r>
            <a:r>
              <a:rPr lang="en-US" sz="2600" dirty="0" smtClean="0">
                <a:ea typeface="ＭＳ Ｐゴシック" charset="0"/>
                <a:cs typeface="Arial" charset="0"/>
              </a:rPr>
              <a:t>ood </a:t>
            </a:r>
            <a:r>
              <a:rPr lang="en-US" sz="2600" dirty="0">
                <a:ea typeface="ＭＳ Ｐゴシック" charset="0"/>
                <a:cs typeface="Arial" charset="0"/>
              </a:rPr>
              <a:t>health</a:t>
            </a:r>
          </a:p>
          <a:p>
            <a:pPr marL="283464" indent="-283464" eaLnBrk="1" hangingPunct="1"/>
            <a:r>
              <a:rPr lang="en-US" sz="2600" dirty="0" smtClean="0">
                <a:ea typeface="ＭＳ Ｐゴシック" charset="0"/>
                <a:cs typeface="Arial" charset="0"/>
              </a:rPr>
              <a:t>Spouse </a:t>
            </a:r>
            <a:r>
              <a:rPr lang="en-US" sz="2600" dirty="0">
                <a:ea typeface="ＭＳ Ｐゴシック" charset="0"/>
                <a:cs typeface="Arial" charset="0"/>
              </a:rPr>
              <a:t>working</a:t>
            </a:r>
          </a:p>
          <a:p>
            <a:pPr marL="283464" indent="-283464" eaLnBrk="1" hangingPunct="1"/>
            <a:r>
              <a:rPr lang="en-US" sz="2600" dirty="0">
                <a:ea typeface="ＭＳ Ｐゴシック" charset="0"/>
                <a:cs typeface="Arial" charset="0"/>
              </a:rPr>
              <a:t>F</a:t>
            </a:r>
            <a:r>
              <a:rPr lang="en-US" sz="2600" dirty="0" smtClean="0">
                <a:ea typeface="ＭＳ Ｐゴシック" charset="0"/>
                <a:cs typeface="Arial" charset="0"/>
              </a:rPr>
              <a:t>lexible </a:t>
            </a:r>
            <a:r>
              <a:rPr lang="en-US" sz="2600" dirty="0">
                <a:ea typeface="ＭＳ Ｐゴシック" charset="0"/>
                <a:cs typeface="Arial" charset="0"/>
              </a:rPr>
              <a:t>work schedule</a:t>
            </a:r>
          </a:p>
          <a:p>
            <a:pPr marL="283464" indent="-283464" eaLnBrk="1" hangingPunct="1"/>
            <a:r>
              <a:rPr lang="en-US" sz="2600" dirty="0">
                <a:ea typeface="ＭＳ Ｐゴシック" charset="0"/>
                <a:cs typeface="Arial" charset="0"/>
              </a:rPr>
              <a:t>P</a:t>
            </a:r>
            <a:r>
              <a:rPr lang="en-US" sz="2600" dirty="0" smtClean="0">
                <a:ea typeface="ＭＳ Ｐゴシック" charset="0"/>
                <a:cs typeface="Arial" charset="0"/>
              </a:rPr>
              <a:t>leasant</a:t>
            </a:r>
            <a:r>
              <a:rPr lang="en-US" sz="2600" dirty="0">
                <a:ea typeface="ＭＳ Ｐゴシック" charset="0"/>
                <a:cs typeface="Arial" charset="0"/>
              </a:rPr>
              <a:t>, stimulating work</a:t>
            </a:r>
          </a:p>
        </p:txBody>
      </p:sp>
      <p:sp>
        <p:nvSpPr>
          <p:cNvPr id="11265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 algn="l" eaLnBrk="1" hangingPunct="1">
              <a:buClr>
                <a:srgbClr val="92D050"/>
              </a:buClr>
              <a:defRPr/>
            </a:pPr>
            <a:r>
              <a:rPr lang="en-US" sz="2800" b="1" dirty="0" smtClean="0">
                <a:ea typeface="ＭＳ Ｐゴシック" charset="0"/>
                <a:cs typeface="Arial" charset="0"/>
              </a:rPr>
              <a:t>Retire</a:t>
            </a:r>
            <a:endParaRPr lang="en-US" sz="2800" b="1" dirty="0">
              <a:ea typeface="ＭＳ Ｐゴシック" charset="0"/>
              <a:cs typeface="Arial" charset="0"/>
            </a:endParaRPr>
          </a:p>
          <a:p>
            <a:pPr marL="283464" indent="-283464" algn="l" eaLnBrk="1" hangingPunct="1">
              <a:buFont typeface="Wingdings" charset="0"/>
              <a:buChar char="§"/>
              <a:defRPr/>
            </a:pPr>
            <a:r>
              <a:rPr lang="en-US" sz="2600" dirty="0">
                <a:ea typeface="ＭＳ Ｐゴシック" charset="0"/>
                <a:cs typeface="Arial" charset="0"/>
              </a:rPr>
              <a:t>A</a:t>
            </a:r>
            <a:r>
              <a:rPr lang="en-US" sz="2600" dirty="0" smtClean="0">
                <a:ea typeface="ＭＳ Ｐゴシック" charset="0"/>
                <a:cs typeface="Arial" charset="0"/>
              </a:rPr>
              <a:t>dequate retirement benefits</a:t>
            </a:r>
          </a:p>
          <a:p>
            <a:pPr marL="283464" indent="-283464" algn="l" eaLnBrk="1" hangingPunct="1">
              <a:buFont typeface="Wingdings" charset="0"/>
              <a:buChar char="§"/>
              <a:defRPr/>
            </a:pPr>
            <a:r>
              <a:rPr lang="en-US" sz="2600" dirty="0">
                <a:ea typeface="ＭＳ Ｐゴシック" charset="0"/>
                <a:cs typeface="Arial" charset="0"/>
              </a:rPr>
              <a:t>C</a:t>
            </a:r>
            <a:r>
              <a:rPr lang="en-US" sz="2600" dirty="0" smtClean="0">
                <a:ea typeface="ＭＳ Ｐゴシック" charset="0"/>
                <a:cs typeface="Arial" charset="0"/>
              </a:rPr>
              <a:t>ompelling leisure interests</a:t>
            </a:r>
            <a:endParaRPr lang="en-US" sz="2600" dirty="0">
              <a:ea typeface="ＭＳ Ｐゴシック" charset="0"/>
              <a:cs typeface="Arial" charset="0"/>
            </a:endParaRPr>
          </a:p>
          <a:p>
            <a:pPr marL="283464" indent="-283464" algn="l" eaLnBrk="1" hangingPunct="1">
              <a:buFont typeface="Wingdings" charset="0"/>
              <a:buChar char="§"/>
              <a:defRPr/>
            </a:pPr>
            <a:r>
              <a:rPr lang="en-US" sz="2600" dirty="0" smtClean="0">
                <a:ea typeface="ＭＳ Ｐゴシック" charset="0"/>
                <a:cs typeface="Arial" charset="0"/>
              </a:rPr>
              <a:t>Low work commitment</a:t>
            </a:r>
          </a:p>
          <a:p>
            <a:pPr marL="283464" indent="-283464" algn="l" eaLnBrk="1" hangingPunct="1">
              <a:buFont typeface="Wingdings" charset="0"/>
              <a:buChar char="§"/>
              <a:defRPr/>
            </a:pPr>
            <a:r>
              <a:rPr lang="en-US" sz="2600" dirty="0">
                <a:ea typeface="ＭＳ Ｐゴシック" charset="0"/>
                <a:cs typeface="Arial" charset="0"/>
              </a:rPr>
              <a:t>D</a:t>
            </a:r>
            <a:r>
              <a:rPr lang="en-US" sz="2600" dirty="0" smtClean="0">
                <a:ea typeface="ＭＳ Ｐゴシック" charset="0"/>
                <a:cs typeface="Arial" charset="0"/>
              </a:rPr>
              <a:t>eclining health</a:t>
            </a:r>
          </a:p>
          <a:p>
            <a:pPr marL="283464" indent="-283464" algn="l" eaLnBrk="1" hangingPunct="1">
              <a:buFont typeface="Wingdings" charset="0"/>
              <a:buChar char="§"/>
              <a:defRPr/>
            </a:pPr>
            <a:r>
              <a:rPr lang="en-US" sz="2600" dirty="0">
                <a:ea typeface="ＭＳ Ｐゴシック" charset="0"/>
                <a:cs typeface="Arial" charset="0"/>
              </a:rPr>
              <a:t>S</a:t>
            </a:r>
            <a:r>
              <a:rPr lang="en-US" sz="2600" dirty="0" smtClean="0">
                <a:ea typeface="ＭＳ Ｐゴシック" charset="0"/>
                <a:cs typeface="Arial" charset="0"/>
              </a:rPr>
              <a:t>pouse retiring</a:t>
            </a:r>
          </a:p>
          <a:p>
            <a:pPr marL="283464" indent="-283464" algn="l" eaLnBrk="1" hangingPunct="1">
              <a:buFont typeface="Wingdings" charset="0"/>
              <a:buChar char="§"/>
              <a:defRPr/>
            </a:pPr>
            <a:r>
              <a:rPr lang="en-US" sz="2600" dirty="0">
                <a:ea typeface="ＭＳ Ｐゴシック" charset="0"/>
                <a:cs typeface="Arial" charset="0"/>
              </a:rPr>
              <a:t>R</a:t>
            </a:r>
            <a:r>
              <a:rPr lang="en-US" sz="2600" dirty="0" smtClean="0">
                <a:ea typeface="ＭＳ Ｐゴシック" charset="0"/>
                <a:cs typeface="Arial" charset="0"/>
              </a:rPr>
              <a:t>outine, boring job</a:t>
            </a:r>
            <a:endParaRPr lang="en-US" sz="2600" dirty="0">
              <a:ea typeface="ＭＳ Ｐゴシック" charset="0"/>
              <a:cs typeface="Arial" charset="0"/>
            </a:endParaRPr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Decision to Retire</a:t>
            </a:r>
          </a:p>
        </p:txBody>
      </p:sp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219200"/>
            <a:ext cx="3657600" cy="4906963"/>
          </a:xfrm>
        </p:spPr>
        <p:txBody>
          <a:bodyPr>
            <a:normAutofit fontScale="85000" lnSpcReduction="10000"/>
          </a:bodyPr>
          <a:lstStyle/>
          <a:p>
            <a:pPr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Most people adapt well</a:t>
            </a:r>
          </a:p>
          <a:p>
            <a:pPr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10–30% report some adjustment difficulties</a:t>
            </a:r>
          </a:p>
          <a:p>
            <a:pPr marL="347472" indent="-347472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Factors in adjustment:</a:t>
            </a:r>
          </a:p>
          <a:p>
            <a:pPr marL="739775" lvl="1" indent="-282575" algn="l" eaLnBrk="1" hangingPunct="1">
              <a:defRPr/>
            </a:pPr>
            <a:r>
              <a:rPr lang="en-US" sz="2800" dirty="0">
                <a:ea typeface="ＭＳ Ｐゴシック" charset="0"/>
                <a:cs typeface="Arial" charset="0"/>
              </a:rPr>
              <a:t>workplace factors</a:t>
            </a:r>
          </a:p>
          <a:p>
            <a:pPr marL="739775" lvl="1" indent="-282575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financial worries</a:t>
            </a:r>
          </a:p>
          <a:p>
            <a:pPr marL="739775" lvl="1" indent="-282575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spouse influence</a:t>
            </a:r>
          </a:p>
          <a:p>
            <a:pPr marL="739775" lvl="1" indent="-282575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sense of personal control</a:t>
            </a:r>
          </a:p>
          <a:p>
            <a:pPr marL="739775" lvl="1" indent="-282575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social support</a:t>
            </a:r>
            <a:endParaRPr lang="en-US" sz="2800" dirty="0">
              <a:ea typeface="ＭＳ Ｐゴシック" charset="0"/>
              <a:cs typeface="Arial" charset="0"/>
            </a:endParaRPr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457200" y="152400"/>
            <a:ext cx="8229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Adjusting to Retirement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29200" y="2133600"/>
            <a:ext cx="2525717" cy="378916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2"/>
          <p:cNvSpPr>
            <a:spLocks noGrp="1"/>
          </p:cNvSpPr>
          <p:nvPr>
            <p:ph sz="half" idx="1"/>
          </p:nvPr>
        </p:nvSpPr>
        <p:spPr>
          <a:xfrm>
            <a:off x="31750" y="1447800"/>
            <a:ext cx="3657600" cy="4140200"/>
          </a:xfrm>
        </p:spPr>
        <p:txBody>
          <a:bodyPr>
            <a:normAutofit fontScale="92500" lnSpcReduction="20000"/>
          </a:bodyPr>
          <a:lstStyle/>
          <a:p>
            <a:pPr marL="283464" indent="-283464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Interests usually continue from earlier in life:</a:t>
            </a:r>
            <a:endParaRPr lang="en-US" sz="2800" dirty="0">
              <a:ea typeface="ＭＳ Ｐゴシック" charset="0"/>
              <a:cs typeface="Arial" charset="0"/>
            </a:endParaRPr>
          </a:p>
          <a:p>
            <a:pPr marL="739775" lvl="1" indent="-219456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choose meaningful, personally gratifying pursuits</a:t>
            </a:r>
          </a:p>
          <a:p>
            <a:pPr marL="739775" lvl="1" indent="-219456" algn="l" eaLnBrk="1" hangingPunct="1">
              <a:defRPr/>
            </a:pPr>
            <a:r>
              <a:rPr lang="en-US" sz="2800" dirty="0" smtClean="0">
                <a:ea typeface="ＭＳ Ｐゴシック" charset="0"/>
                <a:cs typeface="Arial" charset="0"/>
              </a:rPr>
              <a:t>frequency and variety decline with 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4343400" cy="4140200"/>
          </a:xfrm>
        </p:spPr>
        <p:txBody>
          <a:bodyPr>
            <a:normAutofit/>
          </a:bodyPr>
          <a:lstStyle/>
          <a:p>
            <a:pPr marL="283464" indent="-283464">
              <a:defRPr/>
            </a:pPr>
            <a:r>
              <a:rPr lang="en-US" sz="2800" dirty="0">
                <a:ea typeface="ＭＳ Ｐゴシック" charset="0"/>
                <a:cs typeface="Arial" charset="0"/>
              </a:rPr>
              <a:t>Rewarding leisure activities</a:t>
            </a:r>
            <a:br>
              <a:rPr lang="en-US" sz="2800" dirty="0">
                <a:ea typeface="ＭＳ Ｐゴシック" charset="0"/>
                <a:cs typeface="Arial" charset="0"/>
              </a:rPr>
            </a:br>
            <a:r>
              <a:rPr lang="en-US" sz="2800" dirty="0">
                <a:ea typeface="ＭＳ Ｐゴシック" charset="0"/>
                <a:cs typeface="Arial" charset="0"/>
              </a:rPr>
              <a:t>linked to better health,</a:t>
            </a:r>
            <a:br>
              <a:rPr lang="en-US" sz="2800" dirty="0">
                <a:ea typeface="ＭＳ Ｐゴシック" charset="0"/>
                <a:cs typeface="Arial" charset="0"/>
              </a:rPr>
            </a:br>
            <a:r>
              <a:rPr lang="en-US" sz="2800" dirty="0">
                <a:ea typeface="ＭＳ Ｐゴシック" charset="0"/>
                <a:cs typeface="Arial" charset="0"/>
              </a:rPr>
              <a:t>reduced mortality:</a:t>
            </a:r>
          </a:p>
          <a:p>
            <a:pPr marL="683514" lvl="1" indent="-283464">
              <a:defRPr/>
            </a:pPr>
            <a:r>
              <a:rPr lang="en-US" sz="2800" dirty="0">
                <a:ea typeface="ＭＳ Ｐゴシック" charset="0"/>
                <a:cs typeface="Arial" charset="0"/>
              </a:rPr>
              <a:t>self-expression</a:t>
            </a:r>
          </a:p>
          <a:p>
            <a:pPr marL="683514" lvl="1" indent="-283464">
              <a:defRPr/>
            </a:pPr>
            <a:r>
              <a:rPr lang="en-US" sz="2800" dirty="0">
                <a:ea typeface="ＭＳ Ｐゴシック" charset="0"/>
                <a:cs typeface="Arial" charset="0"/>
              </a:rPr>
              <a:t>new achievements</a:t>
            </a:r>
          </a:p>
          <a:p>
            <a:pPr marL="683514" lvl="1" indent="-283464">
              <a:defRPr/>
            </a:pPr>
            <a:r>
              <a:rPr lang="en-US" sz="2800" dirty="0">
                <a:ea typeface="ＭＳ Ｐゴシック" charset="0"/>
                <a:cs typeface="Arial" charset="0"/>
              </a:rPr>
              <a:t>helping others</a:t>
            </a:r>
          </a:p>
          <a:p>
            <a:pPr marL="683514" lvl="1" indent="-219456">
              <a:spcBef>
                <a:spcPts val="576"/>
              </a:spcBef>
              <a:defRPr/>
            </a:pPr>
            <a:r>
              <a:rPr lang="en-US" sz="2800" dirty="0">
                <a:ea typeface="ＭＳ Ｐゴシック" charset="0"/>
                <a:cs typeface="Arial" charset="0"/>
              </a:rPr>
              <a:t>social interactions</a:t>
            </a:r>
          </a:p>
          <a:p>
            <a:endParaRPr lang="en-US" dirty="0"/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457200" y="152400"/>
            <a:ext cx="82296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Leisure </a:t>
            </a:r>
            <a:r>
              <a:rPr lang="en-US" sz="4400" b="1" dirty="0" smtClean="0"/>
              <a:t>and</a:t>
            </a:r>
            <a:br>
              <a:rPr lang="en-US" sz="4400" b="1" dirty="0" smtClean="0"/>
            </a:br>
            <a:r>
              <a:rPr lang="en-US" sz="4400" b="1" dirty="0" smtClean="0"/>
              <a:t>Volunteer Activities</a:t>
            </a:r>
            <a:endParaRPr lang="en-US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409473">
            <a:off x="2162825" y="4809108"/>
            <a:ext cx="2641600" cy="19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219200"/>
            <a:ext cx="3657600" cy="4906963"/>
          </a:xfrm>
        </p:spPr>
        <p:txBody>
          <a:bodyPr>
            <a:normAutofit fontScale="85000" lnSpcReduction="10000"/>
          </a:bodyPr>
          <a:lstStyle/>
          <a:p>
            <a:pPr marL="283464" indent="-283464" algn="l" eaLnBrk="1" hangingPunct="1"/>
            <a:r>
              <a:rPr lang="en-US" sz="2800" dirty="0" smtClean="0">
                <a:ea typeface="ＭＳ Ｐゴシック" charset="0"/>
                <a:cs typeface="Arial" charset="0"/>
              </a:rPr>
              <a:t>Minimize </a:t>
            </a:r>
            <a:r>
              <a:rPr lang="en-US" sz="2800" dirty="0">
                <a:ea typeface="ＭＳ Ｐゴシック" charset="0"/>
                <a:cs typeface="Arial" charset="0"/>
              </a:rPr>
              <a:t>losses</a:t>
            </a:r>
            <a:r>
              <a:rPr lang="en-US" sz="2800" dirty="0" smtClean="0">
                <a:ea typeface="ＭＳ Ｐゴシック" charset="0"/>
                <a:cs typeface="Arial" charset="0"/>
              </a:rPr>
              <a:t>,</a:t>
            </a:r>
            <a:r>
              <a:rPr lang="en-US" sz="2800" dirty="0">
                <a:ea typeface="ＭＳ Ｐゴシック" charset="0"/>
                <a:cs typeface="Arial" charset="0"/>
              </a:rPr>
              <a:t/>
            </a:r>
            <a:br>
              <a:rPr lang="en-US" sz="2800" dirty="0">
                <a:ea typeface="ＭＳ Ｐゴシック" charset="0"/>
                <a:cs typeface="Arial" charset="0"/>
              </a:rPr>
            </a:br>
            <a:r>
              <a:rPr lang="en-US" sz="2800" dirty="0" smtClean="0">
                <a:ea typeface="ＭＳ Ｐゴシック" charset="0"/>
                <a:cs typeface="Arial" charset="0"/>
              </a:rPr>
              <a:t>maximize gains</a:t>
            </a:r>
            <a:endParaRPr lang="en-US" sz="2800" dirty="0">
              <a:ea typeface="ＭＳ Ｐゴシック" charset="0"/>
              <a:cs typeface="Arial" charset="0"/>
            </a:endParaRPr>
          </a:p>
          <a:p>
            <a:pPr marL="283464" indent="-283464" algn="l" eaLnBrk="1" hangingPunct="1"/>
            <a:r>
              <a:rPr lang="en-US" sz="2800" dirty="0" smtClean="0">
                <a:ea typeface="ＭＳ Ｐゴシック" charset="0"/>
                <a:cs typeface="Arial" charset="0"/>
              </a:rPr>
              <a:t>Less </a:t>
            </a:r>
            <a:r>
              <a:rPr lang="en-US" sz="2800" dirty="0">
                <a:ea typeface="ＭＳ Ｐゴシック" charset="0"/>
                <a:cs typeface="Arial" charset="0"/>
              </a:rPr>
              <a:t>focus on </a:t>
            </a:r>
            <a:r>
              <a:rPr lang="en-US" sz="2800" dirty="0" smtClean="0">
                <a:ea typeface="ＭＳ Ｐゴシック" charset="0"/>
                <a:cs typeface="Arial" charset="0"/>
              </a:rPr>
              <a:t>specific achievements, </a:t>
            </a:r>
            <a:r>
              <a:rPr lang="en-US" sz="2800" dirty="0">
                <a:ea typeface="ＭＳ Ｐゴシック" charset="0"/>
                <a:cs typeface="Arial" charset="0"/>
              </a:rPr>
              <a:t>more on </a:t>
            </a:r>
            <a:r>
              <a:rPr lang="en-US" sz="2800" dirty="0" smtClean="0">
                <a:ea typeface="ＭＳ Ｐゴシック" charset="0"/>
                <a:cs typeface="Arial" charset="0"/>
              </a:rPr>
              <a:t>processes for reaching personal </a:t>
            </a:r>
            <a:r>
              <a:rPr lang="en-US" sz="2800" dirty="0">
                <a:ea typeface="ＭＳ Ｐゴシック" charset="0"/>
                <a:cs typeface="Arial" charset="0"/>
              </a:rPr>
              <a:t>goals</a:t>
            </a:r>
          </a:p>
          <a:p>
            <a:pPr marL="283464" indent="-283464" algn="l" eaLnBrk="1" hangingPunct="1"/>
            <a:r>
              <a:rPr lang="en-US" sz="2800" dirty="0">
                <a:ea typeface="ＭＳ Ｐゴシック" charset="0"/>
                <a:cs typeface="Arial" charset="0"/>
              </a:rPr>
              <a:t>G</a:t>
            </a:r>
            <a:r>
              <a:rPr lang="en-US" sz="2800" dirty="0" smtClean="0">
                <a:ea typeface="ＭＳ Ｐゴシック" charset="0"/>
                <a:cs typeface="Arial" charset="0"/>
              </a:rPr>
              <a:t>reater influence of controllable factors</a:t>
            </a:r>
            <a:br>
              <a:rPr lang="en-US" sz="2800" dirty="0" smtClean="0">
                <a:ea typeface="ＭＳ Ｐゴシック" charset="0"/>
                <a:cs typeface="Arial" charset="0"/>
              </a:rPr>
            </a:br>
            <a:r>
              <a:rPr lang="en-US" sz="2800" dirty="0" smtClean="0">
                <a:ea typeface="ＭＳ Ｐゴシック" charset="0"/>
                <a:cs typeface="Arial" charset="0"/>
              </a:rPr>
              <a:t>in well-being</a:t>
            </a:r>
            <a:endParaRPr lang="en-US" sz="2800" dirty="0">
              <a:ea typeface="ＭＳ Ｐゴシック" charset="0"/>
              <a:cs typeface="Arial" charset="0"/>
            </a:endParaRPr>
          </a:p>
          <a:p>
            <a:pPr marL="283464" indent="-283464" algn="l" eaLnBrk="1" hangingPunct="1"/>
            <a:r>
              <a:rPr lang="en-US" sz="2800" dirty="0">
                <a:ea typeface="ＭＳ Ｐゴシック" charset="0"/>
                <a:cs typeface="Arial" charset="0"/>
              </a:rPr>
              <a:t>S</a:t>
            </a:r>
            <a:r>
              <a:rPr lang="en-US" sz="2800" dirty="0" smtClean="0">
                <a:ea typeface="ＭＳ Ｐゴシック" charset="0"/>
                <a:cs typeface="Arial" charset="0"/>
              </a:rPr>
              <a:t>ocial </a:t>
            </a:r>
            <a:r>
              <a:rPr lang="en-US" sz="2800" dirty="0">
                <a:ea typeface="ＭＳ Ｐゴシック" charset="0"/>
                <a:cs typeface="Arial" charset="0"/>
              </a:rPr>
              <a:t>policies can help</a:t>
            </a:r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0" y="304800"/>
            <a:ext cx="82296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Optimal Aging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9600" y="2590800"/>
            <a:ext cx="35433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all of your questions are created…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3200400"/>
            <a:ext cx="7556313" cy="41449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Let’s PLAY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D2BB-F7F2-AE4C-A589-617C4D2A01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6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556313" cy="5668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1. Computers off.</a:t>
            </a:r>
          </a:p>
          <a:p>
            <a:pPr marL="0" indent="0">
              <a:buNone/>
            </a:pPr>
            <a:r>
              <a:rPr lang="en-US" sz="4000" dirty="0" smtClean="0"/>
              <a:t>2. Gather your group’s questions for each slide.</a:t>
            </a:r>
          </a:p>
          <a:p>
            <a:pPr marL="0" indent="0">
              <a:buNone/>
            </a:pPr>
            <a:r>
              <a:rPr lang="en-US" sz="4000" dirty="0" smtClean="0"/>
              <a:t>3. Let’s find out what we can learn from each other!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324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" charset="0"/>
              <a:buNone/>
            </a:pPr>
            <a:r>
              <a:rPr lang="en-US" sz="2800" b="1" dirty="0">
                <a:ea typeface="ＭＳ Ｐゴシック" charset="0"/>
                <a:cs typeface="Arial" charset="0"/>
              </a:rPr>
              <a:t>Despair</a:t>
            </a:r>
          </a:p>
          <a:p>
            <a:pPr eaLnBrk="1" hangingPunct="1">
              <a:spcBef>
                <a:spcPts val="768"/>
              </a:spcBef>
            </a:pPr>
            <a:r>
              <a:rPr lang="en-US" sz="2800" dirty="0">
                <a:ea typeface="ＭＳ Ｐゴシック" charset="0"/>
                <a:cs typeface="Arial" charset="0"/>
              </a:rPr>
              <a:t>Feel many decisions were wrong, </a:t>
            </a:r>
            <a:r>
              <a:rPr lang="en-US" sz="2800" dirty="0" smtClean="0">
                <a:ea typeface="ＭＳ Ｐゴシック" charset="0"/>
                <a:cs typeface="Arial" charset="0"/>
              </a:rPr>
              <a:t>yet time </a:t>
            </a:r>
            <a:r>
              <a:rPr lang="en-US" sz="2800" dirty="0">
                <a:ea typeface="ＭＳ Ｐゴシック" charset="0"/>
                <a:cs typeface="Arial" charset="0"/>
              </a:rPr>
              <a:t>is </a:t>
            </a:r>
            <a:r>
              <a:rPr lang="en-US" sz="2800" dirty="0" smtClean="0">
                <a:ea typeface="ＭＳ Ｐゴシック" charset="0"/>
                <a:cs typeface="Arial" charset="0"/>
              </a:rPr>
              <a:t>now too short</a:t>
            </a:r>
            <a:endParaRPr lang="en-US" sz="2800" dirty="0">
              <a:ea typeface="ＭＳ Ｐゴシック" charset="0"/>
              <a:cs typeface="Arial" charset="0"/>
            </a:endParaRPr>
          </a:p>
          <a:p>
            <a:pPr eaLnBrk="1" hangingPunct="1">
              <a:spcBef>
                <a:spcPts val="768"/>
              </a:spcBef>
            </a:pPr>
            <a:r>
              <a:rPr lang="en-US" sz="2800" dirty="0" smtClean="0">
                <a:ea typeface="ＭＳ Ｐゴシック" charset="0"/>
                <a:cs typeface="Arial" charset="0"/>
              </a:rPr>
              <a:t>Bitter, unaccepting</a:t>
            </a:r>
            <a:br>
              <a:rPr lang="en-US" sz="2800" dirty="0" smtClean="0">
                <a:ea typeface="ＭＳ Ｐゴシック" charset="0"/>
                <a:cs typeface="Arial" charset="0"/>
              </a:rPr>
            </a:br>
            <a:r>
              <a:rPr lang="en-US" sz="2800" dirty="0" smtClean="0">
                <a:ea typeface="ＭＳ Ｐゴシック" charset="0"/>
                <a:cs typeface="Arial" charset="0"/>
              </a:rPr>
              <a:t>of </a:t>
            </a:r>
            <a:r>
              <a:rPr lang="en-US" sz="2800" dirty="0">
                <a:ea typeface="ＭＳ Ｐゴシック" charset="0"/>
                <a:cs typeface="Arial" charset="0"/>
              </a:rPr>
              <a:t>death</a:t>
            </a:r>
          </a:p>
          <a:p>
            <a:pPr eaLnBrk="1" hangingPunct="1">
              <a:spcBef>
                <a:spcPts val="768"/>
              </a:spcBef>
            </a:pPr>
            <a:r>
              <a:rPr lang="en-US" sz="2800" dirty="0">
                <a:ea typeface="ＭＳ Ｐゴシック" charset="0"/>
                <a:cs typeface="Arial" charset="0"/>
              </a:rPr>
              <a:t>Expressed as anger, contempt for others</a:t>
            </a:r>
          </a:p>
        </p:txBody>
      </p:sp>
      <p:sp>
        <p:nvSpPr>
          <p:cNvPr id="7169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l" eaLnBrk="1" hangingPunct="1">
              <a:buClr>
                <a:srgbClr val="92D050"/>
              </a:buClr>
            </a:pPr>
            <a:r>
              <a:rPr lang="en-US" sz="2800" b="1" dirty="0">
                <a:ea typeface="ＭＳ Ｐゴシック" charset="0"/>
                <a:cs typeface="Arial" charset="0"/>
              </a:rPr>
              <a:t>Ego </a:t>
            </a:r>
            <a:r>
              <a:rPr lang="en-US" sz="2800" b="1" dirty="0" smtClean="0">
                <a:ea typeface="ＭＳ Ｐゴシック" charset="0"/>
                <a:cs typeface="Arial" charset="0"/>
              </a:rPr>
              <a:t>integrity</a:t>
            </a:r>
            <a:endParaRPr lang="en-US" sz="2800" b="1" dirty="0">
              <a:ea typeface="ＭＳ Ｐゴシック" charset="0"/>
              <a:cs typeface="Arial" charset="0"/>
            </a:endParaRPr>
          </a:p>
          <a:p>
            <a:pPr marL="342900" indent="-342900" algn="l" eaLnBrk="1" hangingPunct="1">
              <a:spcBef>
                <a:spcPts val="768"/>
              </a:spcBef>
              <a:buFont typeface="Wingdings" charset="0"/>
              <a:buChar char="§"/>
            </a:pPr>
            <a:r>
              <a:rPr lang="en-US" sz="2800" dirty="0">
                <a:ea typeface="ＭＳ Ｐゴシック" charset="0"/>
                <a:cs typeface="Arial" charset="0"/>
              </a:rPr>
              <a:t>Feel whole, complete, satisfied with achievements</a:t>
            </a:r>
          </a:p>
          <a:p>
            <a:pPr marL="342900" indent="-342900" algn="l" eaLnBrk="1" hangingPunct="1">
              <a:spcBef>
                <a:spcPts val="768"/>
              </a:spcBef>
              <a:buFont typeface="Wingdings" charset="0"/>
              <a:buChar char="§"/>
            </a:pPr>
            <a:r>
              <a:rPr lang="en-US" sz="2800" dirty="0" smtClean="0">
                <a:ea typeface="ＭＳ Ｐゴシック" charset="0"/>
                <a:cs typeface="Arial" charset="0"/>
              </a:rPr>
              <a:t>View life in context of all humanity</a:t>
            </a:r>
            <a:endParaRPr lang="en-US" sz="2800" dirty="0">
              <a:ea typeface="ＭＳ Ｐゴシック" charset="0"/>
              <a:cs typeface="Arial" charset="0"/>
            </a:endParaRPr>
          </a:p>
          <a:p>
            <a:pPr marL="342900" indent="-342900" algn="l" eaLnBrk="1" hangingPunct="1">
              <a:spcBef>
                <a:spcPts val="768"/>
              </a:spcBef>
              <a:buFont typeface="Wingdings" charset="0"/>
              <a:buChar char="§"/>
            </a:pPr>
            <a:r>
              <a:rPr lang="en-US" sz="2800" dirty="0">
                <a:ea typeface="ＭＳ Ｐゴシック" charset="0"/>
                <a:cs typeface="Arial" charset="0"/>
              </a:rPr>
              <a:t>Associated with </a:t>
            </a:r>
            <a:r>
              <a:rPr lang="en-US" sz="2800" dirty="0" smtClean="0">
                <a:ea typeface="ＭＳ Ｐゴシック" charset="0"/>
                <a:cs typeface="Arial" charset="0"/>
              </a:rPr>
              <a:t>more favorable psychological well-being</a:t>
            </a:r>
            <a:endParaRPr lang="en-US" sz="2800" dirty="0">
              <a:ea typeface="ＭＳ Ｐゴシック" charset="0"/>
              <a:cs typeface="Arial" charset="0"/>
            </a:endParaRPr>
          </a:p>
          <a:p>
            <a:pPr marL="342900" indent="-342900" algn="l" eaLnBrk="1" hangingPunct="1">
              <a:buClr>
                <a:srgbClr val="92D050"/>
              </a:buClr>
              <a:buFont typeface="Wingdings" charset="0"/>
              <a:buChar char="§"/>
            </a:pPr>
            <a:endParaRPr lang="en-US" sz="2800" dirty="0">
              <a:solidFill>
                <a:schemeClr val="tx2"/>
              </a:solidFill>
              <a:latin typeface="Trebuchet MS" charset="0"/>
              <a:ea typeface="ＭＳ Ｐゴシック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Erikson’s Theory:</a:t>
            </a:r>
            <a:br>
              <a:rPr lang="en-US" sz="4400" b="1" dirty="0"/>
            </a:br>
            <a:r>
              <a:rPr lang="en-US" sz="4400" b="1" dirty="0"/>
              <a:t>Ego Integrity vs. Despair</a:t>
            </a:r>
          </a:p>
        </p:txBody>
      </p:sp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606882" cy="5410200"/>
          </a:xfrm>
        </p:spPr>
        <p:txBody>
          <a:bodyPr>
            <a:normAutofit fontScale="92500" lnSpcReduction="20000"/>
          </a:bodyPr>
          <a:lstStyle/>
          <a:p>
            <a:pPr marL="342900" indent="-342900" algn="l" eaLnBrk="1" hangingPunct="1">
              <a:buFont typeface="Wingdings" charset="0"/>
              <a:buChar char="§"/>
            </a:pPr>
            <a:r>
              <a:rPr lang="en-US" sz="3200" i="1" dirty="0">
                <a:solidFill>
                  <a:schemeClr val="accent1"/>
                </a:solidFill>
                <a:ea typeface="ＭＳ Ｐゴシック" charset="0"/>
                <a:cs typeface="Arial" charset="0"/>
              </a:rPr>
              <a:t>Ego </a:t>
            </a:r>
            <a:r>
              <a:rPr lang="en-US" sz="3200" i="1" dirty="0" smtClean="0">
                <a:solidFill>
                  <a:schemeClr val="accent1"/>
                </a:solidFill>
                <a:ea typeface="ＭＳ Ｐゴシック" charset="0"/>
                <a:cs typeface="Arial" charset="0"/>
              </a:rPr>
              <a:t>differentiation:</a:t>
            </a:r>
            <a:r>
              <a:rPr lang="en-US" sz="3200" dirty="0" smtClean="0">
                <a:solidFill>
                  <a:schemeClr val="accent1"/>
                </a:solidFill>
                <a:ea typeface="ＭＳ Ｐゴシック" charset="0"/>
                <a:cs typeface="Arial" charset="0"/>
              </a:rPr>
              <a:t> </a:t>
            </a:r>
          </a:p>
          <a:p>
            <a:pPr marL="740664" lvl="1" indent="-283464" algn="l" eaLnBrk="1" hangingPunct="1">
              <a:buFont typeface="Wingdings" charset="0"/>
              <a:buChar char="§"/>
            </a:pPr>
            <a:r>
              <a:rPr lang="en-US" sz="3200" dirty="0" smtClean="0">
                <a:solidFill>
                  <a:schemeClr val="accent1"/>
                </a:solidFill>
                <a:ea typeface="ＭＳ Ｐゴシック" charset="0"/>
                <a:cs typeface="Arial" charset="0"/>
              </a:rPr>
              <a:t>affirm self-worth through family, friendship, community life</a:t>
            </a:r>
          </a:p>
          <a:p>
            <a:pPr marL="740664" lvl="1" indent="-283464" algn="l" eaLnBrk="1" hangingPunct="1">
              <a:buFont typeface="Wingdings" charset="0"/>
              <a:buChar char="§"/>
            </a:pPr>
            <a:r>
              <a:rPr lang="en-US" sz="3200" dirty="0" smtClean="0">
                <a:solidFill>
                  <a:schemeClr val="accent1"/>
                </a:solidFill>
                <a:ea typeface="ＭＳ Ｐゴシック" charset="0"/>
                <a:cs typeface="Arial" charset="0"/>
              </a:rPr>
              <a:t>alternative to work</a:t>
            </a:r>
            <a:r>
              <a:rPr lang="en-US" sz="3200" dirty="0">
                <a:solidFill>
                  <a:schemeClr val="accent1"/>
                </a:solidFill>
                <a:ea typeface="ＭＳ Ｐゴシック" charset="0"/>
                <a:cs typeface="Arial" charset="0"/>
              </a:rPr>
              <a:t>-role </a:t>
            </a:r>
            <a:r>
              <a:rPr lang="en-US" sz="3200" dirty="0" smtClean="0">
                <a:solidFill>
                  <a:schemeClr val="accent1"/>
                </a:solidFill>
                <a:ea typeface="ＭＳ Ｐゴシック" charset="0"/>
                <a:cs typeface="Arial" charset="0"/>
              </a:rPr>
              <a:t>preoccupation</a:t>
            </a:r>
          </a:p>
          <a:p>
            <a:pPr marL="342900" indent="-342900" algn="l" eaLnBrk="1" hangingPunct="1">
              <a:spcBef>
                <a:spcPts val="768"/>
              </a:spcBef>
              <a:buFont typeface="Wingdings" charset="0"/>
              <a:buChar char="§"/>
            </a:pPr>
            <a:r>
              <a:rPr lang="en-US" sz="3200" i="1" dirty="0" smtClean="0">
                <a:solidFill>
                  <a:schemeClr val="accent4"/>
                </a:solidFill>
                <a:ea typeface="ＭＳ Ｐゴシック" charset="0"/>
                <a:cs typeface="Arial" charset="0"/>
              </a:rPr>
              <a:t>Body transcendence:</a:t>
            </a:r>
            <a:endParaRPr lang="en-US" sz="3200" dirty="0" smtClean="0">
              <a:solidFill>
                <a:schemeClr val="accent4"/>
              </a:solidFill>
              <a:ea typeface="ＭＳ Ｐゴシック" charset="0"/>
              <a:cs typeface="Arial" charset="0"/>
            </a:endParaRPr>
          </a:p>
          <a:p>
            <a:pPr marL="740664" lvl="1" indent="-283464" algn="l" eaLnBrk="1" hangingPunct="1">
              <a:spcBef>
                <a:spcPts val="672"/>
              </a:spcBef>
              <a:buFont typeface="Wingdings" charset="0"/>
              <a:buChar char="§"/>
            </a:pPr>
            <a:r>
              <a:rPr lang="en-US" sz="3200" dirty="0" smtClean="0">
                <a:solidFill>
                  <a:schemeClr val="accent4"/>
                </a:solidFill>
                <a:ea typeface="ＭＳ Ｐゴシック" charset="0"/>
                <a:cs typeface="Arial" charset="0"/>
              </a:rPr>
              <a:t>emphasize cognitive, emotional, social powers</a:t>
            </a:r>
          </a:p>
          <a:p>
            <a:pPr marL="740664" lvl="1" indent="-283464" algn="l" eaLnBrk="1" hangingPunct="1">
              <a:spcBef>
                <a:spcPts val="672"/>
              </a:spcBef>
              <a:buFont typeface="Wingdings" charset="0"/>
              <a:buChar char="§"/>
            </a:pPr>
            <a:r>
              <a:rPr lang="en-US" sz="3200" dirty="0" smtClean="0">
                <a:solidFill>
                  <a:schemeClr val="accent4"/>
                </a:solidFill>
                <a:ea typeface="ＭＳ Ｐゴシック" charset="0"/>
                <a:cs typeface="Arial" charset="0"/>
              </a:rPr>
              <a:t>alternative to body preoccupation</a:t>
            </a:r>
            <a:endParaRPr lang="en-US" sz="3200" dirty="0">
              <a:solidFill>
                <a:schemeClr val="accent4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05400" y="2438400"/>
            <a:ext cx="3657600" cy="4140200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768"/>
              </a:spcBef>
              <a:buFont typeface="Wingdings" charset="0"/>
              <a:buChar char="§"/>
            </a:pPr>
            <a:r>
              <a:rPr lang="en-US" sz="3000" i="1" dirty="0">
                <a:solidFill>
                  <a:schemeClr val="accent6"/>
                </a:solidFill>
                <a:ea typeface="ＭＳ Ｐゴシック" charset="0"/>
                <a:cs typeface="Arial" charset="0"/>
              </a:rPr>
              <a:t>Ego transcendence:</a:t>
            </a:r>
            <a:endParaRPr lang="en-US" sz="3000" dirty="0">
              <a:solidFill>
                <a:schemeClr val="accent6"/>
              </a:solidFill>
              <a:ea typeface="ＭＳ Ｐゴシック" charset="0"/>
              <a:cs typeface="Arial" charset="0"/>
            </a:endParaRPr>
          </a:p>
          <a:p>
            <a:pPr marL="740664" lvl="1" indent="-283464">
              <a:spcBef>
                <a:spcPts val="672"/>
              </a:spcBef>
              <a:buFont typeface="Wingdings" charset="0"/>
              <a:buChar char="§"/>
            </a:pPr>
            <a:r>
              <a:rPr lang="en-US" sz="3000" dirty="0">
                <a:solidFill>
                  <a:schemeClr val="accent6"/>
                </a:solidFill>
                <a:ea typeface="ＭＳ Ｐゴシック" charset="0"/>
                <a:cs typeface="Arial" charset="0"/>
              </a:rPr>
              <a:t>face reality of death constructively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8600" y="685800"/>
            <a:ext cx="822960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/>
              <a:t>Peck: </a:t>
            </a:r>
            <a:r>
              <a:rPr lang="en-US" sz="4400" b="1" dirty="0" smtClean="0"/>
              <a:t>Tasks</a:t>
            </a:r>
            <a:r>
              <a:rPr lang="en-US" sz="4400" b="1" dirty="0"/>
              <a:t> </a:t>
            </a:r>
            <a:r>
              <a:rPr lang="en-US" sz="4400" b="1" dirty="0" smtClean="0"/>
              <a:t>of </a:t>
            </a:r>
            <a:r>
              <a:rPr lang="en-US" sz="4400" b="1" dirty="0"/>
              <a:t>Ego Integrity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495800" cy="4140200"/>
          </a:xfrm>
        </p:spPr>
        <p:txBody>
          <a:bodyPr>
            <a:noAutofit/>
          </a:bodyPr>
          <a:lstStyle/>
          <a:p>
            <a:pPr marL="457200" indent="-457200" algn="l" eaLnBrk="1" hangingPunct="1">
              <a:buFont typeface="Wingdings" panose="05000000000000000000" pitchFamily="2" charset="2"/>
              <a:buChar char="§"/>
            </a:pPr>
            <a:r>
              <a:rPr lang="en-US" sz="2800" dirty="0">
                <a:ea typeface="ＭＳ Ｐゴシック" charset="0"/>
                <a:cs typeface="Arial" charset="0"/>
              </a:rPr>
              <a:t>Beyond ego integrity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§"/>
            </a:pPr>
            <a:r>
              <a:rPr lang="en-US" sz="2800" dirty="0">
                <a:ea typeface="ＭＳ Ｐゴシック" charset="0"/>
                <a:cs typeface="Arial" charset="0"/>
              </a:rPr>
              <a:t>Cosmic, transcendent perspective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§"/>
            </a:pPr>
            <a:r>
              <a:rPr lang="en-US" sz="2800" dirty="0">
                <a:ea typeface="ＭＳ Ｐゴシック" charset="0"/>
                <a:cs typeface="Arial" charset="0"/>
              </a:rPr>
              <a:t>Directed </a:t>
            </a:r>
            <a:r>
              <a:rPr lang="en-US" sz="2800" dirty="0" smtClean="0">
                <a:ea typeface="ＭＳ Ｐゴシック" charset="0"/>
                <a:cs typeface="Arial" charset="0"/>
              </a:rPr>
              <a:t>forward </a:t>
            </a:r>
            <a:r>
              <a:rPr lang="en-US" sz="2800" dirty="0">
                <a:ea typeface="ＭＳ Ｐゴシック" charset="0"/>
                <a:cs typeface="Arial" charset="0"/>
              </a:rPr>
              <a:t>and </a:t>
            </a:r>
            <a:r>
              <a:rPr lang="en-US" sz="2800" dirty="0" smtClean="0">
                <a:ea typeface="ＭＳ Ｐゴシック" charset="0"/>
                <a:cs typeface="Arial" charset="0"/>
              </a:rPr>
              <a:t>outward, beyond self</a:t>
            </a:r>
            <a:endParaRPr lang="en-US" sz="2800" dirty="0">
              <a:ea typeface="ＭＳ Ｐゴシック" charset="0"/>
              <a:cs typeface="Arial" charset="0"/>
            </a:endParaRPr>
          </a:p>
          <a:p>
            <a:pPr marL="457200" indent="-457200" algn="l" eaLnBrk="1" hangingPunct="1">
              <a:buFont typeface="Wingdings" panose="05000000000000000000" pitchFamily="2" charset="2"/>
              <a:buChar char="§"/>
            </a:pPr>
            <a:r>
              <a:rPr lang="en-US" sz="2800" dirty="0">
                <a:ea typeface="ＭＳ Ｐゴシック" charset="0"/>
                <a:cs typeface="Arial" charset="0"/>
              </a:rPr>
              <a:t>Heightened </a:t>
            </a:r>
            <a:r>
              <a:rPr lang="en-US" sz="2800" dirty="0" smtClean="0">
                <a:ea typeface="ＭＳ Ｐゴシック" charset="0"/>
                <a:cs typeface="Arial" charset="0"/>
              </a:rPr>
              <a:t>inner</a:t>
            </a:r>
            <a:br>
              <a:rPr lang="en-US" sz="2800" dirty="0" smtClean="0">
                <a:ea typeface="ＭＳ Ｐゴシック" charset="0"/>
                <a:cs typeface="Arial" charset="0"/>
              </a:rPr>
            </a:br>
            <a:r>
              <a:rPr lang="en-US" sz="2800" dirty="0" smtClean="0">
                <a:ea typeface="ＭＳ Ｐゴシック" charset="0"/>
                <a:cs typeface="Arial" charset="0"/>
              </a:rPr>
              <a:t>calm, contentment</a:t>
            </a:r>
            <a:endParaRPr lang="en-US" sz="2800" dirty="0">
              <a:ea typeface="ＭＳ Ｐゴシック" charset="0"/>
              <a:cs typeface="Arial" charset="0"/>
            </a:endParaRPr>
          </a:p>
          <a:p>
            <a:pPr marL="457200" indent="-457200" algn="l" eaLnBrk="1" hangingPunct="1">
              <a:buFont typeface="Wingdings" panose="05000000000000000000" pitchFamily="2" charset="2"/>
              <a:buChar char="§"/>
            </a:pPr>
            <a:r>
              <a:rPr lang="en-US" sz="2800" dirty="0">
                <a:ea typeface="ＭＳ Ｐゴシック" charset="0"/>
                <a:cs typeface="Arial" charset="0"/>
              </a:rPr>
              <a:t>Quiet reflection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smtClean="0"/>
              <a:t>Joan Erikson: Gerotranscendence</a:t>
            </a:r>
            <a:endParaRPr lang="en-US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2590800"/>
            <a:ext cx="3269456" cy="217963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Decline in cognitive–affective complexity</a:t>
            </a:r>
            <a:endParaRPr lang="en-US" sz="2800" dirty="0">
              <a:cs typeface="Arial" charset="0"/>
            </a:endParaRPr>
          </a:p>
          <a:p>
            <a:pPr marL="342900" indent="-342900" algn="l" eaLnBrk="1" hangingPunct="1"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Gain in affect optimization:</a:t>
            </a:r>
            <a:endParaRPr lang="en-US" sz="2800" dirty="0">
              <a:cs typeface="Arial" charset="0"/>
            </a:endParaRPr>
          </a:p>
          <a:p>
            <a:pPr marL="800100" lvl="1" indent="-342900" algn="l" eaLnBrk="1" hangingPunct="1"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ability to maximize positive emotions, dampen negative ones</a:t>
            </a:r>
          </a:p>
          <a:p>
            <a:pPr marL="800100" lvl="1" indent="-342900" algn="l" eaLnBrk="1" hangingPunct="1">
              <a:buFont typeface="Wingdings" charset="0"/>
              <a:buChar char="§"/>
              <a:defRPr/>
            </a:pPr>
            <a:r>
              <a:rPr lang="en-US" sz="2800" dirty="0" smtClean="0">
                <a:cs typeface="Arial" charset="0"/>
              </a:rPr>
              <a:t>contributes to resilience</a:t>
            </a:r>
            <a:endParaRPr lang="en-US" sz="2800" dirty="0"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981200"/>
            <a:ext cx="3657600" cy="4140200"/>
          </a:xfrm>
        </p:spPr>
        <p:txBody>
          <a:bodyPr/>
          <a:lstStyle/>
          <a:p>
            <a:pPr marL="347472" indent="-347472">
              <a:buFont typeface="Wingdings" charset="0"/>
              <a:buChar char="§"/>
              <a:defRPr/>
            </a:pPr>
            <a:r>
              <a:rPr lang="en-US" sz="2800" dirty="0">
                <a:cs typeface="Arial" charset="0"/>
              </a:rPr>
              <a:t>More vivid emotional perceptions:</a:t>
            </a:r>
          </a:p>
          <a:p>
            <a:pPr marL="739775" lvl="1" indent="-282575">
              <a:buFont typeface="Wingdings" charset="0"/>
              <a:buChar char="§"/>
              <a:defRPr/>
            </a:pPr>
            <a:r>
              <a:rPr lang="en-US" sz="2800" dirty="0">
                <a:cs typeface="Arial" charset="0"/>
              </a:rPr>
              <a:t>expert at reflecting on own feelings</a:t>
            </a:r>
          </a:p>
          <a:p>
            <a:pPr marL="739775" lvl="1" indent="-282575">
              <a:buFont typeface="Wingdings" charset="0"/>
              <a:buChar char="§"/>
              <a:defRPr/>
            </a:pPr>
            <a:r>
              <a:rPr lang="en-US" sz="2800" dirty="0">
                <a:cs typeface="Arial" charset="0"/>
              </a:rPr>
              <a:t>skillful use of emotion-centered coping</a:t>
            </a:r>
          </a:p>
          <a:p>
            <a:endParaRPr lang="en-US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b="1" dirty="0" err="1" smtClean="0"/>
              <a:t>Labouvie-Vief</a:t>
            </a:r>
            <a:r>
              <a:rPr lang="en-US" sz="4400" b="1" dirty="0" smtClean="0"/>
              <a:t>:</a:t>
            </a:r>
            <a:br>
              <a:rPr lang="en-US" sz="4400" b="1" dirty="0" smtClean="0"/>
            </a:br>
            <a:r>
              <a:rPr lang="en-US" sz="4400" b="1" dirty="0" smtClean="0"/>
              <a:t>Emotional </a:t>
            </a:r>
            <a:r>
              <a:rPr lang="en-US" sz="4400" b="1" dirty="0"/>
              <a:t>Expertise</a:t>
            </a:r>
          </a:p>
        </p:txBody>
      </p:sp>
      <p:sp>
        <p:nvSpPr>
          <p:cNvPr id="6" name="Rectangle 5"/>
          <p:cNvSpPr/>
          <p:nvPr/>
        </p:nvSpPr>
        <p:spPr>
          <a:xfrm>
            <a:off x="7848600" y="5715000"/>
            <a:ext cx="1143000" cy="9906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0633B"/>
      </a:accent1>
      <a:accent2>
        <a:srgbClr val="F2C81B"/>
      </a:accent2>
      <a:accent3>
        <a:srgbClr val="4DD6E0"/>
      </a:accent3>
      <a:accent4>
        <a:srgbClr val="1E74E2"/>
      </a:accent4>
      <a:accent5>
        <a:srgbClr val="503B97"/>
      </a:accent5>
      <a:accent6>
        <a:srgbClr val="F76C25"/>
      </a:accent6>
      <a:hlink>
        <a:srgbClr val="B30781"/>
      </a:hlink>
      <a:folHlink>
        <a:srgbClr val="AEBB3C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5879</TotalTime>
  <Words>1330</Words>
  <Application>Microsoft Office PowerPoint</Application>
  <PresentationFormat>On-screen Show (4:3)</PresentationFormat>
  <Paragraphs>302</Paragraphs>
  <Slides>36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MS PGothic</vt:lpstr>
      <vt:lpstr>MS PGothic</vt:lpstr>
      <vt:lpstr>Arial</vt:lpstr>
      <vt:lpstr>Calibri</vt:lpstr>
      <vt:lpstr>Rockwell</vt:lpstr>
      <vt:lpstr>Trebuchet MS</vt:lpstr>
      <vt:lpstr>Wingdings</vt:lpstr>
      <vt:lpstr>Advantage</vt:lpstr>
      <vt:lpstr>PowerPoint Presentation</vt:lpstr>
      <vt:lpstr>THE GAME OF LIFE</vt:lpstr>
      <vt:lpstr>Create as many questions as you would like to capture the essential ideas you think others should think about when reflecting on your particular topic. </vt:lpstr>
      <vt:lpstr>Once all of your questions are created…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Social Theories of Aging</vt:lpstr>
      <vt:lpstr>Age-Related Changes in Number of Social Partners</vt:lpstr>
      <vt:lpstr>PowerPoint Presentation</vt:lpstr>
      <vt:lpstr>PowerPoint Presentation</vt:lpstr>
      <vt:lpstr>PowerPoint Presentation</vt:lpstr>
      <vt:lpstr>PowerPoint Presentation</vt:lpstr>
      <vt:lpstr>Divorce, Remarriage, and Cohabitation</vt:lpstr>
      <vt:lpstr>Older Adults’ Online Personal Ads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Editors Inc</dc:creator>
  <cp:lastModifiedBy>Henrietta Sawyerr</cp:lastModifiedBy>
  <cp:revision>413</cp:revision>
  <dcterms:created xsi:type="dcterms:W3CDTF">2011-06-06T17:04:46Z</dcterms:created>
  <dcterms:modified xsi:type="dcterms:W3CDTF">2017-03-13T19:35:42Z</dcterms:modified>
</cp:coreProperties>
</file>