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8" r:id="rId3"/>
    <p:sldId id="269" r:id="rId4"/>
    <p:sldId id="279" r:id="rId5"/>
    <p:sldId id="280" r:id="rId6"/>
    <p:sldId id="281" r:id="rId7"/>
    <p:sldId id="282" r:id="rId8"/>
    <p:sldId id="283" r:id="rId9"/>
    <p:sldId id="284" r:id="rId10"/>
    <p:sldId id="274" r:id="rId11"/>
    <p:sldId id="287" r:id="rId12"/>
    <p:sldId id="288" r:id="rId13"/>
    <p:sldId id="289" r:id="rId14"/>
    <p:sldId id="293" r:id="rId15"/>
    <p:sldId id="301" r:id="rId16"/>
    <p:sldId id="294" r:id="rId17"/>
    <p:sldId id="292" r:id="rId18"/>
    <p:sldId id="295" r:id="rId19"/>
    <p:sldId id="296" r:id="rId20"/>
    <p:sldId id="297" r:id="rId21"/>
    <p:sldId id="298" r:id="rId22"/>
    <p:sldId id="299" r:id="rId23"/>
    <p:sldId id="30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0000"/>
    <a:srgbClr val="1F497D"/>
    <a:srgbClr val="E9EDF4"/>
    <a:srgbClr val="F3C20D"/>
    <a:srgbClr val="5A203D"/>
    <a:srgbClr val="B79209"/>
    <a:srgbClr val="CCA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howGuides="1">
      <p:cViewPr varScale="1">
        <p:scale>
          <a:sx n="89" d="100"/>
          <a:sy n="89" d="100"/>
        </p:scale>
        <p:origin x="1267" y="72"/>
      </p:cViewPr>
      <p:guideLst>
        <p:guide orient="horz" pos="36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E97A599E-F689-9845-BF23-E1CE4C92AC33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2270C391-EF75-8D49-A82D-6A4F0E968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75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37A8C11-A7C6-574B-8466-C2580511A992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0E717ECE-8162-4C4F-8181-47C5A45D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0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8468A6-EBE5-F249-879D-83401A3D9FF4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703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B674A-6AE3-B448-8042-33B77F85122B}" type="slidenum">
              <a:rPr lang="en-US" sz="1200">
                <a:latin typeface="Calibri" charset="0"/>
              </a:rPr>
              <a:pPr eaLnBrk="1" hangingPunct="1"/>
              <a:t>10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28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B674A-6AE3-B448-8042-33B77F85122B}" type="slidenum">
              <a:rPr lang="en-US" sz="1200">
                <a:latin typeface="Calibri" charset="0"/>
              </a:rPr>
              <a:pPr eaLnBrk="1" hangingPunct="1"/>
              <a:t>11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36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C6126AB-63C7-CF48-A197-BE7650799B4A}" type="slidenum">
              <a:rPr lang="en-US" sz="1200">
                <a:latin typeface="Calibri" charset="0"/>
              </a:rPr>
              <a:pPr algn="r" eaLnBrk="1" hangingPunct="1"/>
              <a:t>12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81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Figure 19.2  </a:t>
            </a:r>
            <a:r>
              <a:rPr lang="en-US" dirty="0" smtClean="0"/>
              <a:t>Public opinion favoring</a:t>
            </a:r>
            <a:r>
              <a:rPr lang="en-US" baseline="0" dirty="0" smtClean="0"/>
              <a:t> voluntary active euthanasia in five 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717ECE-8162-4C4F-8181-47C5A45DA0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39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B674A-6AE3-B448-8042-33B77F85122B}" type="slidenum">
              <a:rPr lang="en-US" sz="1200">
                <a:latin typeface="Calibri" charset="0"/>
              </a:rPr>
              <a:pPr eaLnBrk="1" hangingPunct="1"/>
              <a:t>16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3553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C6126AB-63C7-CF48-A197-BE7650799B4A}" type="slidenum">
              <a:rPr lang="en-US" sz="1200">
                <a:latin typeface="Calibri" charset="0"/>
              </a:rPr>
              <a:pPr algn="r" eaLnBrk="1" hangingPunct="1"/>
              <a:t>17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7807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10C3B4-F7A2-6A48-B31D-AE55BA5C9FD1}" type="slidenum">
              <a:rPr lang="en-US" sz="1200">
                <a:latin typeface="Calibri" charset="0"/>
              </a:rPr>
              <a:pPr eaLnBrk="1" hangingPunct="1"/>
              <a:t>18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27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C6126AB-63C7-CF48-A197-BE7650799B4A}" type="slidenum">
              <a:rPr lang="en-US" sz="1200">
                <a:latin typeface="Calibri" charset="0"/>
              </a:rPr>
              <a:pPr algn="r" eaLnBrk="1" hangingPunct="1"/>
              <a:t>19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918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02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B674A-6AE3-B448-8042-33B77F85122B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961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B674A-6AE3-B448-8042-33B77F85122B}" type="slidenum">
              <a:rPr lang="en-US" sz="1200">
                <a:latin typeface="Calibri" charset="0"/>
              </a:rPr>
              <a:pPr eaLnBrk="1" hangingPunct="1"/>
              <a:t>21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331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B674A-6AE3-B448-8042-33B77F85122B}" type="slidenum">
              <a:rPr lang="en-US" sz="1200">
                <a:latin typeface="Calibri" charset="0"/>
              </a:rPr>
              <a:pPr eaLnBrk="1" hangingPunct="1"/>
              <a:t>22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190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B674A-6AE3-B448-8042-33B77F85122B}" type="slidenum">
              <a:rPr lang="en-US" sz="1200">
                <a:latin typeface="Calibri" charset="0"/>
              </a:rPr>
              <a:pPr eaLnBrk="1" hangingPunct="1"/>
              <a:t>23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155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B674A-6AE3-B448-8042-33B77F85122B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84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B674A-6AE3-B448-8042-33B77F85122B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95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10C3B4-F7A2-6A48-B31D-AE55BA5C9FD1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703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19.1  Relationship of age and gender to death anxiety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717ECE-8162-4C4F-8181-47C5A45DA0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16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C6126AB-63C7-CF48-A197-BE7650799B4A}" type="slidenum">
              <a:rPr lang="en-US" sz="1200">
                <a:latin typeface="Calibri" charset="0"/>
              </a:rPr>
              <a:pPr algn="r" eaLnBrk="1" hangingPunct="1"/>
              <a:t>7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279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C6126AB-63C7-CF48-A197-BE7650799B4A}" type="slidenum">
              <a:rPr lang="en-US" sz="1200">
                <a:latin typeface="Calibri" charset="0"/>
              </a:rPr>
              <a:pPr algn="r" eaLnBrk="1" hangingPunct="1"/>
              <a:t>8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14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B674A-6AE3-B448-8042-33B77F85122B}" type="slidenum">
              <a:rPr lang="en-US" sz="1200">
                <a:latin typeface="Calibri" charset="0"/>
              </a:rPr>
              <a:pPr eaLnBrk="1" hangingPunct="1"/>
              <a:t>9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33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pPr>
              <a:defRPr/>
            </a:pPr>
            <a:fld id="{5D82ACA5-5A37-4140-9AB1-38223A47986B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42AA82-271C-9841-A712-0A1E14628A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Box 5"/>
          <p:cNvSpPr txBox="1">
            <a:spLocks noChangeArrowheads="1"/>
          </p:cNvSpPr>
          <p:nvPr userDrawn="1"/>
        </p:nvSpPr>
        <p:spPr bwMode="auto">
          <a:xfrm>
            <a:off x="876300" y="63246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Copyright © 2014, 2011, 2008 by Pearson Education, Inc. All Rights Reserved.</a:t>
            </a:r>
            <a:r>
              <a:rPr lang="en-US" dirty="0" smtClean="0"/>
              <a:t> </a:t>
            </a: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 rot="16200000">
            <a:off x="-3282156" y="3283744"/>
            <a:ext cx="6858000" cy="290512"/>
          </a:xfrm>
          <a:prstGeom prst="rect">
            <a:avLst/>
          </a:prstGeom>
          <a:solidFill>
            <a:srgbClr val="86002D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300" dirty="0" smtClean="0">
                <a:solidFill>
                  <a:schemeClr val="bg1"/>
                </a:solidFill>
                <a:latin typeface="Trebuchet MS" charset="0"/>
              </a:rPr>
              <a:t>Exploring Lifespan Development Third Edition </a:t>
            </a:r>
            <a:r>
              <a:rPr lang="en-US" sz="13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300" dirty="0">
                <a:solidFill>
                  <a:schemeClr val="bg1"/>
                </a:solidFill>
                <a:latin typeface="Trebuchet MS" charset="0"/>
                <a:sym typeface="Wingdings"/>
              </a:rPr>
              <a:t> </a:t>
            </a:r>
            <a:r>
              <a:rPr lang="en-US" sz="1300" dirty="0" smtClean="0">
                <a:solidFill>
                  <a:schemeClr val="bg1"/>
                </a:solidFill>
                <a:latin typeface="Trebuchet MS" charset="0"/>
                <a:sym typeface="Wingdings"/>
              </a:rPr>
              <a:t>Laura E. </a:t>
            </a:r>
            <a:r>
              <a:rPr lang="en-US" sz="1300" dirty="0" err="1" smtClean="0">
                <a:solidFill>
                  <a:schemeClr val="bg1"/>
                </a:solidFill>
                <a:latin typeface="Trebuchet MS" charset="0"/>
                <a:sym typeface="Wingdings"/>
              </a:rPr>
              <a:t>Berk</a:t>
            </a:r>
            <a:r>
              <a:rPr lang="en-US" sz="1300" dirty="0" smtClean="0">
                <a:solidFill>
                  <a:schemeClr val="bg1"/>
                </a:solidFill>
                <a:latin typeface="Trebuchet MS" charset="0"/>
              </a:rPr>
              <a:t> </a:t>
            </a:r>
            <a:endParaRPr lang="en-US" sz="1200" b="1" dirty="0" smtClean="0">
              <a:solidFill>
                <a:schemeClr val="bg1"/>
              </a:solidFill>
              <a:latin typeface="Trebuchet MS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1B1BD-D334-3F47-A64B-0C56B02943A9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50865-4036-4144-8A59-F23C7C0C7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1B1BD-D334-3F47-A64B-0C56B02943A9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50865-4036-4144-8A59-F23C7C0C7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E071B1BD-D334-3F47-A64B-0C56B02943A9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3650865-4036-4144-8A59-F23C7C0C7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1B1BD-D334-3F47-A64B-0C56B02943A9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650865-4036-4144-8A59-F23C7C0C7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71B1BD-D334-3F47-A64B-0C56B02943A9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3650865-4036-4144-8A59-F23C7C0C7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E071B1BD-D334-3F47-A64B-0C56B02943A9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3650865-4036-4144-8A59-F23C7C0C7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1B1BD-D334-3F47-A64B-0C56B02943A9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650865-4036-4144-8A59-F23C7C0C7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1B1BD-D334-3F47-A64B-0C56B02943A9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650865-4036-4144-8A59-F23C7C0C7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71B1BD-D334-3F47-A64B-0C56B02943A9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3650865-4036-4144-8A59-F23C7C0C7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pPr>
              <a:defRPr/>
            </a:pPr>
            <a:fld id="{E071B1BD-D334-3F47-A64B-0C56B02943A9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pPr>
              <a:defRPr/>
            </a:pPr>
            <a:fld id="{03650865-4036-4144-8A59-F23C7C0C7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071B1BD-D334-3F47-A64B-0C56B02943A9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650865-4036-4144-8A59-F23C7C0C7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762000"/>
            <a:ext cx="7924800" cy="5867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>
                <a:solidFill>
                  <a:schemeClr val="accent2"/>
                </a:solidFill>
                <a:ea typeface="ＭＳ Ｐゴシック" charset="0"/>
                <a:cs typeface="Arial" charset="0"/>
              </a:rPr>
              <a:t>Chapter </a:t>
            </a:r>
            <a:r>
              <a:rPr lang="en-US" sz="5400" b="1" dirty="0" smtClean="0">
                <a:solidFill>
                  <a:schemeClr val="accent2"/>
                </a:solidFill>
                <a:ea typeface="ＭＳ Ｐゴシック" charset="0"/>
                <a:cs typeface="Arial" charset="0"/>
              </a:rPr>
              <a:t>19</a:t>
            </a:r>
          </a:p>
          <a:p>
            <a:pPr eaLnBrk="1" hangingPunct="1"/>
            <a:r>
              <a:rPr lang="en-US" sz="5400" b="1" dirty="0" smtClean="0">
                <a:ea typeface="ＭＳ Ｐゴシック" charset="0"/>
                <a:cs typeface="Arial" charset="0"/>
              </a:rPr>
              <a:t>Death, Dying,</a:t>
            </a:r>
            <a:br>
              <a:rPr lang="en-US" sz="5400" b="1" dirty="0" smtClean="0">
                <a:ea typeface="ＭＳ Ｐゴシック" charset="0"/>
                <a:cs typeface="Arial" charset="0"/>
              </a:rPr>
            </a:br>
            <a:r>
              <a:rPr lang="en-US" sz="5400" b="1" dirty="0" smtClean="0">
                <a:ea typeface="ＭＳ Ｐゴシック" charset="0"/>
                <a:cs typeface="Arial" charset="0"/>
              </a:rPr>
              <a:t>and Bereavement</a:t>
            </a:r>
            <a:endParaRPr lang="en-US" sz="5400" b="1" dirty="0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381000" y="1524000"/>
            <a:ext cx="4343400" cy="4267200"/>
          </a:xfrm>
        </p:spPr>
        <p:txBody>
          <a:bodyPr>
            <a:noAutofit/>
          </a:bodyPr>
          <a:lstStyle/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Nature and course</a:t>
            </a:r>
            <a:br>
              <a:rPr lang="en-US" sz="3600" dirty="0" smtClean="0">
                <a:cs typeface="Arial" charset="0"/>
              </a:rPr>
            </a:br>
            <a:r>
              <a:rPr lang="en-US" sz="3600" dirty="0" smtClean="0">
                <a:cs typeface="Arial" charset="0"/>
              </a:rPr>
              <a:t>of illness</a:t>
            </a:r>
            <a:endParaRPr lang="en-US" sz="3600" dirty="0">
              <a:cs typeface="Arial" charset="0"/>
            </a:endParaRP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Personality and</a:t>
            </a:r>
            <a:br>
              <a:rPr lang="en-US" sz="3600" dirty="0" smtClean="0">
                <a:cs typeface="Arial" charset="0"/>
              </a:rPr>
            </a:br>
            <a:r>
              <a:rPr lang="en-US" sz="3600" dirty="0" smtClean="0">
                <a:cs typeface="Arial" charset="0"/>
              </a:rPr>
              <a:t>coping style</a:t>
            </a: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Behavior of family members and</a:t>
            </a:r>
            <a:br>
              <a:rPr lang="en-US" sz="3600" dirty="0" smtClean="0">
                <a:cs typeface="Arial" charset="0"/>
              </a:rPr>
            </a:br>
            <a:r>
              <a:rPr lang="en-US" sz="3600" dirty="0" smtClean="0">
                <a:cs typeface="Arial" charset="0"/>
              </a:rPr>
              <a:t>health professionals</a:t>
            </a: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Spirituality, religion, culture</a:t>
            </a:r>
            <a:endParaRPr lang="en-US" sz="3600" dirty="0">
              <a:cs typeface="Arial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dirty="0" smtClean="0"/>
              <a:t>Factors That Influence</a:t>
            </a:r>
            <a:br>
              <a:rPr lang="en-US" sz="4000" b="1" dirty="0" smtClean="0"/>
            </a:br>
            <a:r>
              <a:rPr lang="en-US" sz="4000" b="1" dirty="0" smtClean="0"/>
              <a:t>Thoughts About Dying</a:t>
            </a:r>
            <a:endParaRPr lang="en-US" sz="4000" b="1" dirty="0"/>
          </a:p>
        </p:txBody>
      </p:sp>
      <p:pic>
        <p:nvPicPr>
          <p:cNvPr id="5" name="Picture 4" descr="19-16_stock-photo-senior-woman-with-her-caregiver-at-home-146517569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41"/>
          <a:stretch/>
        </p:blipFill>
        <p:spPr>
          <a:xfrm>
            <a:off x="4800599" y="2009000"/>
            <a:ext cx="3893448" cy="225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8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838200"/>
            <a:ext cx="8839200" cy="4876800"/>
          </a:xfrm>
        </p:spPr>
        <p:txBody>
          <a:bodyPr>
            <a:noAutofit/>
          </a:bodyPr>
          <a:lstStyle/>
          <a:p>
            <a:pPr marL="283464" indent="-283464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Home:</a:t>
            </a:r>
            <a:endParaRPr lang="en-US" sz="2800" dirty="0">
              <a:cs typeface="Arial" charset="0"/>
            </a:endParaRPr>
          </a:p>
          <a:p>
            <a:pPr marL="739775" lvl="1" indent="-219456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most preferred option: intimacy, loving care</a:t>
            </a:r>
          </a:p>
          <a:p>
            <a:pPr marL="739775" lvl="1" indent="-219456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only about 25% die at home</a:t>
            </a:r>
          </a:p>
          <a:p>
            <a:pPr marL="739775" lvl="1" indent="-219456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need for adequate caregiver support</a:t>
            </a:r>
            <a:endParaRPr lang="en-US" sz="2800" dirty="0">
              <a:cs typeface="Arial" charset="0"/>
            </a:endParaRPr>
          </a:p>
          <a:p>
            <a:pPr marL="283464" indent="-283464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Hospital:</a:t>
            </a:r>
            <a:endParaRPr lang="en-US" sz="2800" dirty="0">
              <a:cs typeface="Arial" charset="0"/>
            </a:endParaRPr>
          </a:p>
          <a:p>
            <a:pPr marL="739775" lvl="1" indent="-219456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intensive care unit can be depersonalizing</a:t>
            </a:r>
          </a:p>
          <a:p>
            <a:pPr marL="739775" lvl="1" indent="-219456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comprehensive treatment programs optimal</a:t>
            </a:r>
          </a:p>
          <a:p>
            <a:pPr marL="283464" indent="-283464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Nursing home:</a:t>
            </a:r>
            <a:endParaRPr lang="en-US" sz="2800" dirty="0">
              <a:cs typeface="Arial" charset="0"/>
            </a:endParaRPr>
          </a:p>
          <a:p>
            <a:pPr marL="739775" lvl="1" indent="-219456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focus usually not on terminal care</a:t>
            </a:r>
          </a:p>
          <a:p>
            <a:pPr marL="739775" lvl="1" indent="-219456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improves greatly when combined with hospice care</a:t>
            </a:r>
            <a:endParaRPr lang="en-US" sz="2800" dirty="0">
              <a:cs typeface="Arial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Traditional Places of Death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718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3886200" y="1295400"/>
            <a:ext cx="4953000" cy="4724400"/>
          </a:xfrm>
        </p:spPr>
        <p:txBody>
          <a:bodyPr>
            <a:noAutofit/>
          </a:bodyPr>
          <a:lstStyle/>
          <a:p>
            <a:pPr marL="0" indent="0" algn="l" eaLnBrk="1" hangingPunct="1">
              <a:buNone/>
            </a:pPr>
            <a:r>
              <a:rPr lang="en-US" sz="3200" dirty="0" smtClean="0">
                <a:ea typeface="ＭＳ Ｐゴシック" charset="0"/>
                <a:cs typeface="Arial" charset="0"/>
              </a:rPr>
              <a:t>Comprehensive program of support for dying and their families:</a:t>
            </a:r>
            <a:endParaRPr lang="en-US" sz="3200" dirty="0">
              <a:ea typeface="ＭＳ Ｐゴシック" charset="0"/>
              <a:cs typeface="Arial" charset="0"/>
            </a:endParaRPr>
          </a:p>
          <a:p>
            <a:pPr marL="458089" lvl="1" indent="-457200" algn="l" eaLnBrk="1" hangingPunct="1">
              <a:buFont typeface="Arial"/>
              <a:buChar char="•"/>
            </a:pPr>
            <a:r>
              <a:rPr lang="en-US" sz="3200" dirty="0" smtClean="0">
                <a:ea typeface="ＭＳ Ｐゴシック" charset="0"/>
                <a:cs typeface="Arial" charset="0"/>
              </a:rPr>
              <a:t>patient and family as unit of care</a:t>
            </a:r>
          </a:p>
          <a:p>
            <a:pPr marL="458089" lvl="1" indent="-457200" algn="l" eaLnBrk="1" hangingPunct="1">
              <a:buFont typeface="Arial"/>
              <a:buChar char="•"/>
            </a:pPr>
            <a:r>
              <a:rPr lang="en-US" sz="3200" dirty="0" smtClean="0">
                <a:ea typeface="ＭＳ Ｐゴシック" charset="0"/>
                <a:cs typeface="Arial" charset="0"/>
              </a:rPr>
              <a:t>interdisciplinary team</a:t>
            </a:r>
          </a:p>
          <a:p>
            <a:pPr marL="458089" lvl="1" indent="-457200" algn="l" eaLnBrk="1" hangingPunct="1">
              <a:buFont typeface="Arial"/>
              <a:buChar char="•"/>
            </a:pPr>
            <a:r>
              <a:rPr lang="en-US" sz="3200" dirty="0" smtClean="0">
                <a:ea typeface="ＭＳ Ｐゴシック" charset="0"/>
                <a:cs typeface="Arial" charset="0"/>
              </a:rPr>
              <a:t>palliative (comfort) care</a:t>
            </a:r>
          </a:p>
          <a:p>
            <a:pPr marL="458089" lvl="1" indent="-457200" algn="l" eaLnBrk="1" hangingPunct="1">
              <a:buFont typeface="Arial"/>
              <a:buChar char="•"/>
            </a:pPr>
            <a:r>
              <a:rPr lang="en-US" sz="3200" dirty="0" smtClean="0">
                <a:ea typeface="ＭＳ Ｐゴシック" charset="0"/>
                <a:cs typeface="Arial" charset="0"/>
              </a:rPr>
              <a:t>home or homelike setting</a:t>
            </a:r>
          </a:p>
          <a:p>
            <a:pPr marL="458089" lvl="1" indent="-457200" algn="l" eaLnBrk="1" hangingPunct="1">
              <a:buFont typeface="Arial"/>
              <a:buChar char="•"/>
            </a:pPr>
            <a:r>
              <a:rPr lang="en-US" sz="3200" dirty="0" smtClean="0">
                <a:ea typeface="ＭＳ Ｐゴシック" charset="0"/>
                <a:cs typeface="Arial" charset="0"/>
              </a:rPr>
              <a:t>bereavement services</a:t>
            </a: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Hospice Approach</a:t>
            </a:r>
            <a:endParaRPr lang="en-US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" y="1676400"/>
            <a:ext cx="3035971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229600" cy="636588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ea typeface="ＭＳ Ｐゴシック" charset="0"/>
                <a:cs typeface="Arial" charset="0"/>
              </a:rPr>
              <a:t>Forms of Euthanasia</a:t>
            </a:r>
            <a:endParaRPr lang="en-US" b="1" dirty="0">
              <a:ea typeface="ＭＳ Ｐゴシック" charset="0"/>
              <a:cs typeface="Arial" charset="0"/>
            </a:endParaRPr>
          </a:p>
        </p:txBody>
      </p:sp>
      <p:graphicFrame>
        <p:nvGraphicFramePr>
          <p:cNvPr id="17472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565258"/>
              </p:ext>
            </p:extLst>
          </p:nvPr>
        </p:nvGraphicFramePr>
        <p:xfrm>
          <a:off x="571500" y="1219200"/>
          <a:ext cx="8001000" cy="4755425"/>
        </p:xfrm>
        <a:graphic>
          <a:graphicData uri="http://schemas.openxmlformats.org/drawingml/2006/table">
            <a:tbl>
              <a:tblPr/>
              <a:tblGrid>
                <a:gridCol w="2307981"/>
                <a:gridCol w="5693019"/>
              </a:tblGrid>
              <a:tr h="12478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Passive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withdrawal of treatment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advance medical directive: living will, durable power of attorney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097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Voluntary active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medical staff or others act to end life at patient’s request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3119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Assisted suicide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medical staff provide means for patient to end own life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remains controversial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097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Involuntary active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medical staff end life without patient’s consent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1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8839200" cy="1295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International Public Opinion on Voluntary Active Euthanasia</a:t>
            </a:r>
            <a:endParaRPr lang="en-US" sz="3200" b="1" dirty="0"/>
          </a:p>
        </p:txBody>
      </p:sp>
      <p:pic>
        <p:nvPicPr>
          <p:cNvPr id="4" name="Picture 3" descr="Macintosh HD:Users:jashkenaz:Dropbox:*TOP FOLDER 8-1-13:PROJECTS:2012 LS6:2013 LS6 PPTs:_BerkLS6 JPGs for figures:ch19:BKB19F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590" y="1600200"/>
            <a:ext cx="5862809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52400" y="6172200"/>
            <a:ext cx="3657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19.2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sz="1000" dirty="0"/>
              <a:t>(From Harris Interactive, 2011; Pew Research Center, 2006.) 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981379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Advance Medical Directives</a:t>
            </a:r>
            <a:endParaRPr lang="en-US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1417637"/>
            <a:ext cx="81153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C20D"/>
              </a:buClr>
              <a:buFont typeface="Wingdings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C20D"/>
              </a:buClr>
              <a:buFont typeface="Wingdings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C20D"/>
              </a:buClr>
              <a:buFont typeface="Wingdings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C20D"/>
              </a:buClr>
              <a:buFont typeface="Wingdings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C20D"/>
              </a:buClr>
              <a:buFont typeface="Wingdings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cs typeface="Arial" charset="0"/>
              </a:rPr>
              <a:t>Written statement of desired medical treatment in case of incurable illness</a:t>
            </a:r>
          </a:p>
          <a:p>
            <a:pPr marL="342900" indent="-342900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cs typeface="Arial" charset="0"/>
              </a:rPr>
              <a:t>Living will: specifies desired treatments</a:t>
            </a:r>
          </a:p>
          <a:p>
            <a:pPr marL="342900" indent="-342900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cs typeface="Arial" charset="0"/>
              </a:rPr>
              <a:t>Durable power of attorney:</a:t>
            </a:r>
          </a:p>
          <a:p>
            <a:pPr marL="740664" lvl="1" indent="-283464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authorizes another person to make</a:t>
            </a:r>
            <a:br>
              <a:rPr lang="en-US" dirty="0" smtClean="0">
                <a:solidFill>
                  <a:schemeClr val="tx1"/>
                </a:solidFill>
                <a:cs typeface="Arial" charset="0"/>
              </a:rPr>
            </a:br>
            <a:r>
              <a:rPr lang="en-US" dirty="0" smtClean="0">
                <a:solidFill>
                  <a:schemeClr val="tx1"/>
                </a:solidFill>
                <a:cs typeface="Arial" charset="0"/>
              </a:rPr>
              <a:t>health-care decisions on one’s behalf</a:t>
            </a:r>
          </a:p>
          <a:p>
            <a:pPr marL="740664" lvl="1" indent="-283464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more flexible than living will</a:t>
            </a:r>
          </a:p>
          <a:p>
            <a:pPr marL="740664" lvl="1" indent="-283464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can ensure partner’s role in decision making even in relationships not sanctioned by law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02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685800" y="1371600"/>
            <a:ext cx="8115300" cy="4754563"/>
          </a:xfrm>
        </p:spPr>
        <p:txBody>
          <a:bodyPr>
            <a:noAutofit/>
          </a:bodyPr>
          <a:lstStyle/>
          <a:p>
            <a:pPr marL="342900" indent="-342900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Doctor provides drugs for patient to use</a:t>
            </a:r>
          </a:p>
          <a:p>
            <a:pPr marL="342900" indent="-342900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Legal in few nations, tacitly accepted</a:t>
            </a:r>
            <a:br>
              <a:rPr lang="en-US" sz="3200" dirty="0" smtClean="0">
                <a:cs typeface="Arial" charset="0"/>
              </a:rPr>
            </a:br>
            <a:r>
              <a:rPr lang="en-US" sz="3200" dirty="0" smtClean="0">
                <a:cs typeface="Arial" charset="0"/>
              </a:rPr>
              <a:t>in many</a:t>
            </a:r>
          </a:p>
          <a:p>
            <a:pPr marL="342900" indent="-342900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Legal in only four U.S. states</a:t>
            </a:r>
          </a:p>
          <a:p>
            <a:pPr marL="342900" indent="-342900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Few choose this option</a:t>
            </a:r>
          </a:p>
          <a:p>
            <a:pPr marL="342900" indent="-342900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Highly controversial:</a:t>
            </a:r>
            <a:endParaRPr lang="en-US" sz="3200" dirty="0">
              <a:cs typeface="Arial" charset="0"/>
            </a:endParaRPr>
          </a:p>
          <a:p>
            <a:pPr marL="740664" lvl="1" indent="-282575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opposed by many, including AMA</a:t>
            </a:r>
            <a:endParaRPr lang="en-US" sz="3200" dirty="0">
              <a:cs typeface="Arial" charset="0"/>
            </a:endParaRPr>
          </a:p>
          <a:p>
            <a:pPr marL="740664" lvl="1" indent="-282575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some find option comforting</a:t>
            </a:r>
            <a:endParaRPr lang="en-US" sz="3200" dirty="0">
              <a:cs typeface="Arial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277813"/>
            <a:ext cx="83058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Assisted Suicide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0316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609600" y="1143000"/>
            <a:ext cx="7772400" cy="5334000"/>
          </a:xfrm>
        </p:spPr>
        <p:txBody>
          <a:bodyPr>
            <a:normAutofit/>
          </a:bodyPr>
          <a:lstStyle/>
          <a:p>
            <a:pPr marL="0" indent="0" algn="l" eaLnBrk="1" hangingPunct="1">
              <a:buNone/>
            </a:pPr>
            <a:r>
              <a:rPr lang="en-US" sz="3200" b="1" dirty="0" smtClean="0">
                <a:ea typeface="ＭＳ Ｐゴシック" charset="0"/>
                <a:cs typeface="Arial" charset="0"/>
              </a:rPr>
              <a:t>Avoidance</a:t>
            </a:r>
            <a:endParaRPr lang="en-US" sz="3200" dirty="0">
              <a:ea typeface="ＭＳ Ｐゴシック" charset="0"/>
              <a:cs typeface="Arial" charset="0"/>
            </a:endParaRPr>
          </a:p>
          <a:p>
            <a:pPr marL="283464" lvl="1" indent="-282575" algn="l" eaLnBrk="1" hangingPunct="1"/>
            <a:r>
              <a:rPr lang="en-US" sz="3200" dirty="0" smtClean="0">
                <a:ea typeface="ＭＳ Ｐゴシック" charset="0"/>
                <a:cs typeface="Arial" charset="0"/>
              </a:rPr>
              <a:t>“emotional anesthesia”</a:t>
            </a:r>
          </a:p>
          <a:p>
            <a:pPr marL="0" indent="0" algn="l" eaLnBrk="1" hangingPunct="1">
              <a:buNone/>
            </a:pPr>
            <a:r>
              <a:rPr lang="en-US" sz="3200" b="1" dirty="0" smtClean="0">
                <a:ea typeface="ＭＳ Ｐゴシック" charset="0"/>
                <a:cs typeface="Arial" charset="0"/>
              </a:rPr>
              <a:t>Confrontation</a:t>
            </a:r>
            <a:endParaRPr lang="en-US" sz="3200" dirty="0">
              <a:ea typeface="ＭＳ Ｐゴシック" charset="0"/>
              <a:cs typeface="Arial" charset="0"/>
            </a:endParaRPr>
          </a:p>
          <a:p>
            <a:pPr marL="283464" lvl="1" indent="-282575" algn="l" eaLnBrk="1" hangingPunct="1">
              <a:spcBef>
                <a:spcPts val="672"/>
              </a:spcBef>
            </a:pPr>
            <a:r>
              <a:rPr lang="en-US" sz="3200" dirty="0" smtClean="0">
                <a:ea typeface="ＭＳ Ｐゴシック" charset="0"/>
                <a:cs typeface="Arial" charset="0"/>
              </a:rPr>
              <a:t>most intense grief</a:t>
            </a:r>
            <a:endParaRPr lang="en-US" sz="3200" dirty="0">
              <a:ea typeface="ＭＳ Ｐゴシック" charset="0"/>
              <a:cs typeface="Arial" charset="0"/>
            </a:endParaRPr>
          </a:p>
          <a:p>
            <a:pPr marL="0" indent="0" algn="l" eaLnBrk="1" hangingPunct="1">
              <a:buNone/>
            </a:pPr>
            <a:r>
              <a:rPr lang="en-US" sz="3200" b="1" dirty="0" smtClean="0">
                <a:ea typeface="ＭＳ Ｐゴシック" charset="0"/>
                <a:cs typeface="Arial" charset="0"/>
              </a:rPr>
              <a:t>Restoration</a:t>
            </a:r>
            <a:endParaRPr lang="en-US" sz="3200" dirty="0">
              <a:ea typeface="ＭＳ Ｐゴシック" charset="0"/>
              <a:cs typeface="Arial" charset="0"/>
            </a:endParaRPr>
          </a:p>
          <a:p>
            <a:pPr marL="283464" lvl="1" indent="-282575" algn="l" eaLnBrk="1" hangingPunct="1"/>
            <a:r>
              <a:rPr lang="en-US" sz="3200" dirty="0" smtClean="0">
                <a:ea typeface="ＭＳ Ｐゴシック" charset="0"/>
                <a:cs typeface="Arial" charset="0"/>
              </a:rPr>
              <a:t>dual-process model of</a:t>
            </a:r>
            <a:br>
              <a:rPr lang="en-US" sz="3200" dirty="0" smtClean="0">
                <a:ea typeface="ＭＳ Ｐゴシック" charset="0"/>
                <a:cs typeface="Arial" charset="0"/>
              </a:rPr>
            </a:br>
            <a:r>
              <a:rPr lang="en-US" sz="3200" dirty="0" smtClean="0">
                <a:ea typeface="ＭＳ Ｐゴシック" charset="0"/>
                <a:cs typeface="Arial" charset="0"/>
              </a:rPr>
              <a:t>coping with loss</a:t>
            </a:r>
          </a:p>
          <a:p>
            <a:pPr marL="283464" lvl="1" indent="-282575" algn="l" eaLnBrk="1" hangingPunct="1"/>
            <a:r>
              <a:rPr lang="en-US" sz="3200" dirty="0" smtClean="0">
                <a:ea typeface="ＭＳ Ｐゴシック" charset="0"/>
                <a:cs typeface="Arial" charset="0"/>
              </a:rPr>
              <a:t>alternate between dealing</a:t>
            </a:r>
            <a:br>
              <a:rPr lang="en-US" sz="3200" dirty="0" smtClean="0">
                <a:ea typeface="ＭＳ Ｐゴシック" charset="0"/>
                <a:cs typeface="Arial" charset="0"/>
              </a:rPr>
            </a:br>
            <a:r>
              <a:rPr lang="en-US" sz="3200" dirty="0" smtClean="0">
                <a:ea typeface="ＭＳ Ｐゴシック" charset="0"/>
                <a:cs typeface="Arial" charset="0"/>
              </a:rPr>
              <a:t>with emotions and with life changes</a:t>
            </a:r>
            <a:endParaRPr lang="en-US" sz="3200" dirty="0">
              <a:ea typeface="ＭＳ Ｐゴシック" charset="0"/>
              <a:cs typeface="Arial" charset="0"/>
            </a:endParaRPr>
          </a:p>
          <a:p>
            <a:pPr marL="457200" lvl="1" indent="0" algn="l" eaLnBrk="1" hangingPunct="1">
              <a:buNone/>
            </a:pPr>
            <a:endParaRPr lang="en-US" sz="2800" dirty="0" smtClean="0">
              <a:ea typeface="ＭＳ Ｐゴシック" charset="0"/>
              <a:cs typeface="Arial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Grief Process</a:t>
            </a:r>
            <a:endParaRPr lang="en-US" sz="4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420813"/>
            <a:ext cx="2514600" cy="37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4"/>
          <p:cNvSpPr>
            <a:spLocks noGrp="1"/>
          </p:cNvSpPr>
          <p:nvPr>
            <p:ph sz="half" idx="4294967295"/>
          </p:nvPr>
        </p:nvSpPr>
        <p:spPr>
          <a:xfrm>
            <a:off x="5105400" y="1981200"/>
            <a:ext cx="4038600" cy="32766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 b="1" dirty="0" smtClean="0">
                <a:solidFill>
                  <a:srgbClr val="A7B789"/>
                </a:solidFill>
                <a:ea typeface="ＭＳ Ｐゴシック" charset="0"/>
                <a:cs typeface="Arial" charset="0"/>
              </a:rPr>
              <a:t>Prolonged, expected</a:t>
            </a:r>
            <a:endParaRPr lang="en-US" b="1" dirty="0">
              <a:solidFill>
                <a:srgbClr val="A7B789"/>
              </a:solidFill>
              <a:ea typeface="ＭＳ Ｐゴシック" charset="0"/>
              <a:cs typeface="Arial" charset="0"/>
            </a:endParaRP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2800" dirty="0" smtClean="0">
                <a:ea typeface="ＭＳ Ｐゴシック" charset="0"/>
                <a:cs typeface="Arial" charset="0"/>
              </a:rPr>
              <a:t>Anticipatory grieving: allows emotional preparation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2800" dirty="0" smtClean="0">
                <a:ea typeface="ＭＳ Ｐゴシック" charset="0"/>
                <a:cs typeface="Arial" charset="0"/>
              </a:rPr>
              <a:t>Reasons for death usually known</a:t>
            </a:r>
            <a:endParaRPr lang="en-US" sz="2800" dirty="0">
              <a:ea typeface="ＭＳ Ｐゴシック" charset="0"/>
              <a:cs typeface="Arial" charset="0"/>
            </a:endParaRPr>
          </a:p>
        </p:txBody>
      </p:sp>
      <p:sp>
        <p:nvSpPr>
          <p:cNvPr id="11265" name="Content Placeholder 3"/>
          <p:cNvSpPr>
            <a:spLocks noGrp="1"/>
          </p:cNvSpPr>
          <p:nvPr>
            <p:ph type="subTitle" idx="4294967295"/>
          </p:nvPr>
        </p:nvSpPr>
        <p:spPr>
          <a:xfrm>
            <a:off x="228600" y="1981200"/>
            <a:ext cx="4038600" cy="3352800"/>
          </a:xfrm>
        </p:spPr>
        <p:txBody>
          <a:bodyPr/>
          <a:lstStyle/>
          <a:p>
            <a:pPr marL="342900" indent="-342900" algn="l" eaLnBrk="1" hangingPunct="1">
              <a:buClr>
                <a:srgbClr val="92D050"/>
              </a:buClr>
            </a:pPr>
            <a:r>
              <a:rPr lang="en-US" sz="2800" b="1" dirty="0" smtClean="0">
                <a:solidFill>
                  <a:srgbClr val="A7B789"/>
                </a:solidFill>
                <a:ea typeface="ＭＳ Ｐゴシック" charset="0"/>
                <a:cs typeface="Arial" charset="0"/>
              </a:rPr>
              <a:t>Sudden, unanticipated</a:t>
            </a:r>
            <a:endParaRPr lang="en-US" sz="2800" b="1" dirty="0">
              <a:solidFill>
                <a:srgbClr val="A7B789"/>
              </a:solidFill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buFont typeface="Wingdings" charset="0"/>
              <a:buChar char="§"/>
            </a:pPr>
            <a:r>
              <a:rPr lang="en-US" sz="2800" dirty="0" smtClean="0">
                <a:ea typeface="ＭＳ Ｐゴシック" charset="0"/>
                <a:cs typeface="Arial" charset="0"/>
              </a:rPr>
              <a:t>Avoidance from shock and disbelief</a:t>
            </a:r>
          </a:p>
          <a:p>
            <a:pPr marL="342900" indent="-342900" algn="l" eaLnBrk="1" hangingPunct="1">
              <a:buFont typeface="Wingdings" charset="0"/>
              <a:buChar char="§"/>
            </a:pPr>
            <a:r>
              <a:rPr lang="en-US" sz="2800" dirty="0" smtClean="0">
                <a:ea typeface="ＭＳ Ｐゴシック" charset="0"/>
                <a:cs typeface="Arial" charset="0"/>
              </a:rPr>
              <a:t>Survivor may not understand reasons</a:t>
            </a:r>
          </a:p>
          <a:p>
            <a:pPr marL="342900" indent="-342900" algn="l" eaLnBrk="1" hangingPunct="1">
              <a:buFont typeface="Wingdings" charset="0"/>
              <a:buChar char="§"/>
            </a:pPr>
            <a:r>
              <a:rPr lang="en-US" sz="2800" dirty="0" smtClean="0">
                <a:ea typeface="ＭＳ Ｐゴシック" charset="0"/>
                <a:cs typeface="Arial" charset="0"/>
              </a:rPr>
              <a:t>Suicide especially hard to bear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buClr>
                <a:srgbClr val="92D050"/>
              </a:buClr>
              <a:buFont typeface="Wingdings" charset="0"/>
              <a:buChar char="§"/>
            </a:pPr>
            <a:endParaRPr lang="en-US" sz="2800" dirty="0">
              <a:solidFill>
                <a:schemeClr val="tx2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Grieving Sudden or Prolonged Deaths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75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1143000" y="1600200"/>
            <a:ext cx="8001000" cy="4648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ea typeface="ＭＳ Ｐゴシック" charset="0"/>
                <a:cs typeface="Arial" charset="0"/>
              </a:rPr>
              <a:t>Parents losing a child</a:t>
            </a:r>
          </a:p>
          <a:p>
            <a:pPr algn="l" eaLnBrk="1" hangingPunct="1"/>
            <a:r>
              <a:rPr lang="en-US" sz="3200" dirty="0" smtClean="0">
                <a:ea typeface="ＭＳ Ｐゴシック" charset="0"/>
                <a:cs typeface="Arial" charset="0"/>
              </a:rPr>
              <a:t>Children or adolescents losing a parent or sibling</a:t>
            </a:r>
          </a:p>
          <a:p>
            <a:pPr algn="l" eaLnBrk="1" hangingPunct="1"/>
            <a:r>
              <a:rPr lang="en-US" sz="3200" dirty="0" smtClean="0">
                <a:ea typeface="ＭＳ Ｐゴシック" charset="0"/>
                <a:cs typeface="Arial" charset="0"/>
              </a:rPr>
              <a:t>Adults losing an</a:t>
            </a:r>
            <a:br>
              <a:rPr lang="en-US" sz="3200" dirty="0" smtClean="0">
                <a:ea typeface="ＭＳ Ｐゴシック" charset="0"/>
                <a:cs typeface="Arial" charset="0"/>
              </a:rPr>
            </a:br>
            <a:r>
              <a:rPr lang="en-US" sz="3200" dirty="0" smtClean="0">
                <a:ea typeface="ＭＳ Ｐゴシック" charset="0"/>
                <a:cs typeface="Arial" charset="0"/>
              </a:rPr>
              <a:t>intimate partner</a:t>
            </a:r>
          </a:p>
          <a:p>
            <a:pPr algn="l" eaLnBrk="1" hangingPunct="1"/>
            <a:r>
              <a:rPr lang="en-US" sz="3200" dirty="0" smtClean="0">
                <a:ea typeface="ＭＳ Ｐゴシック" charset="0"/>
                <a:cs typeface="Arial" charset="0"/>
              </a:rPr>
              <a:t>Bereavement</a:t>
            </a:r>
            <a:br>
              <a:rPr lang="en-US" sz="3200" dirty="0" smtClean="0">
                <a:ea typeface="ＭＳ Ｐゴシック" charset="0"/>
                <a:cs typeface="Arial" charset="0"/>
              </a:rPr>
            </a:br>
            <a:r>
              <a:rPr lang="en-US" sz="3200" dirty="0" smtClean="0">
                <a:ea typeface="ＭＳ Ｐゴシック" charset="0"/>
                <a:cs typeface="Arial" charset="0"/>
              </a:rPr>
              <a:t>overload</a:t>
            </a:r>
            <a:endParaRPr lang="en-US" sz="3200" dirty="0">
              <a:ea typeface="ＭＳ Ｐゴシック" charset="0"/>
              <a:cs typeface="Arial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Difficult Grief Situations</a:t>
            </a:r>
            <a:endParaRPr lang="en-US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2948757"/>
            <a:ext cx="3810001" cy="298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0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1447800" y="1600200"/>
            <a:ext cx="7696200" cy="4525963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2800" b="1" dirty="0" smtClean="0">
                <a:ea typeface="ＭＳ Ｐゴシック" charset="0"/>
                <a:cs typeface="Arial" charset="0"/>
              </a:rPr>
              <a:t>Agonal phase</a:t>
            </a:r>
            <a:endParaRPr lang="en-US" sz="2800" dirty="0">
              <a:cs typeface="Arial" charset="0"/>
            </a:endParaRPr>
          </a:p>
          <a:p>
            <a:pPr lvl="1" algn="l" eaLnBrk="1" hangingPunct="1">
              <a:defRPr/>
            </a:pPr>
            <a:r>
              <a:rPr lang="en-US" sz="2800" dirty="0" smtClean="0">
                <a:cs typeface="Arial" charset="0"/>
              </a:rPr>
              <a:t>Gasps and muscle spasms during first moments in which regular heartbeat disintegrates</a:t>
            </a:r>
            <a:endParaRPr lang="en-US" sz="2800" dirty="0">
              <a:cs typeface="Arial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ea typeface="ＭＳ Ｐゴシック" charset="0"/>
                <a:cs typeface="Arial" charset="0"/>
              </a:rPr>
              <a:t>Clinical death</a:t>
            </a:r>
            <a:endParaRPr lang="en-US" sz="2800" dirty="0">
              <a:cs typeface="Arial" charset="0"/>
            </a:endParaRPr>
          </a:p>
          <a:p>
            <a:pPr lvl="1" algn="l" eaLnBrk="1" hangingPunct="1">
              <a:defRPr/>
            </a:pPr>
            <a:r>
              <a:rPr lang="en-US" sz="2800" dirty="0" smtClean="0">
                <a:cs typeface="Arial" charset="0"/>
              </a:rPr>
              <a:t>Interval in which heartbeat, circulation, breathing, brain functioning stop, but resuscitation still possible</a:t>
            </a:r>
          </a:p>
          <a:p>
            <a:pPr algn="l" eaLnBrk="1" hangingPunct="1">
              <a:defRPr/>
            </a:pPr>
            <a:r>
              <a:rPr lang="en-US" sz="2800" b="1" dirty="0" smtClean="0">
                <a:ea typeface="ＭＳ Ｐゴシック" charset="0"/>
                <a:cs typeface="Arial" charset="0"/>
              </a:rPr>
              <a:t>Mortality</a:t>
            </a:r>
            <a:endParaRPr lang="en-US" sz="2800" dirty="0">
              <a:cs typeface="Arial" charset="0"/>
            </a:endParaRPr>
          </a:p>
          <a:p>
            <a:pPr lvl="1" algn="l" eaLnBrk="1" hangingPunct="1">
              <a:defRPr/>
            </a:pPr>
            <a:r>
              <a:rPr lang="en-US" sz="2800" dirty="0" smtClean="0">
                <a:cs typeface="Arial" charset="0"/>
              </a:rPr>
              <a:t>Permanent death</a:t>
            </a:r>
            <a:endParaRPr lang="en-US" sz="2800" dirty="0">
              <a:cs typeface="Arial" charset="0"/>
            </a:endParaRPr>
          </a:p>
          <a:p>
            <a:pPr lvl="1" algn="l" eaLnBrk="1" hangingPunct="1">
              <a:defRPr/>
            </a:pPr>
            <a:endParaRPr lang="en-US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Phases of Dying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33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8229600" cy="8651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ea typeface="ＭＳ Ｐゴシック" charset="0"/>
                <a:cs typeface="Arial" charset="0"/>
              </a:rPr>
              <a:t>Bereavement Interventions</a:t>
            </a:r>
            <a:endParaRPr lang="en-US" sz="3200" b="1" dirty="0">
              <a:ea typeface="ＭＳ Ｐゴシック" charset="0"/>
              <a:cs typeface="Arial" charset="0"/>
            </a:endParaRPr>
          </a:p>
        </p:txBody>
      </p:sp>
      <p:graphicFrame>
        <p:nvGraphicFramePr>
          <p:cNvPr id="17472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06053"/>
              </p:ext>
            </p:extLst>
          </p:nvPr>
        </p:nvGraphicFramePr>
        <p:xfrm>
          <a:off x="571500" y="1600200"/>
          <a:ext cx="8001000" cy="4419600"/>
        </p:xfrm>
        <a:graphic>
          <a:graphicData uri="http://schemas.openxmlformats.org/drawingml/2006/table">
            <a:tbl>
              <a:tblPr/>
              <a:tblGrid>
                <a:gridCol w="2461846"/>
                <a:gridCol w="5539154"/>
              </a:tblGrid>
              <a:tr h="9944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General support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sympathy, understanding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patient listening, “being there”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9944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Interventions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support groups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help with reorganizing daily life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0591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Children and adolescents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after violent death, prevent unnecessary reexposure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Difficult situations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sudden, violent, unexplainable, or ambiguous deaths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grief therapy, individual counseling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762000" y="1524000"/>
            <a:ext cx="7620000" cy="5181600"/>
          </a:xfrm>
        </p:spPr>
        <p:txBody>
          <a:bodyPr>
            <a:normAutofit/>
          </a:bodyPr>
          <a:lstStyle/>
          <a:p>
            <a:pPr marL="347472" indent="-347472" algn="l" eaLnBrk="1" hangingPunct="1">
              <a:buFont typeface="Wingdings" charset="2"/>
              <a:buChar char="§"/>
              <a:defRPr/>
            </a:pPr>
            <a:r>
              <a:rPr lang="en-US" sz="3600" dirty="0" smtClean="0">
                <a:cs typeface="Arial" charset="0"/>
              </a:rPr>
              <a:t>Give yourself permission to feel</a:t>
            </a:r>
            <a:r>
              <a:rPr lang="en-US" sz="3600" dirty="0">
                <a:cs typeface="Arial" charset="0"/>
              </a:rPr>
              <a:t> </a:t>
            </a:r>
            <a:r>
              <a:rPr lang="en-US" sz="3600" dirty="0" smtClean="0">
                <a:cs typeface="Arial" charset="0"/>
              </a:rPr>
              <a:t>loss.</a:t>
            </a:r>
          </a:p>
          <a:p>
            <a:pPr marL="347472" indent="-347472" algn="l" eaLnBrk="1" hangingPunct="1">
              <a:buFont typeface="Wingdings" charset="2"/>
              <a:buChar char="§"/>
              <a:defRPr/>
            </a:pPr>
            <a:r>
              <a:rPr lang="en-US" sz="3600" dirty="0" smtClean="0">
                <a:cs typeface="Arial" charset="0"/>
              </a:rPr>
              <a:t>Accept social support.</a:t>
            </a:r>
          </a:p>
          <a:p>
            <a:pPr marL="347472" indent="-347472" algn="l" eaLnBrk="1" hangingPunct="1">
              <a:buFont typeface="Wingdings" charset="2"/>
              <a:buChar char="§"/>
              <a:defRPr/>
            </a:pPr>
            <a:r>
              <a:rPr lang="en-US" sz="3600" dirty="0" smtClean="0">
                <a:cs typeface="Arial" charset="0"/>
              </a:rPr>
              <a:t>Be realistic about course of grieving.</a:t>
            </a:r>
          </a:p>
          <a:p>
            <a:pPr marL="347472" indent="-347472" algn="l" eaLnBrk="1" hangingPunct="1">
              <a:buFont typeface="Wingdings" charset="2"/>
              <a:buChar char="§"/>
              <a:defRPr/>
            </a:pPr>
            <a:r>
              <a:rPr lang="en-US" sz="3600" dirty="0" smtClean="0">
                <a:cs typeface="Arial" charset="0"/>
              </a:rPr>
              <a:t>Remember the deceased.</a:t>
            </a:r>
          </a:p>
          <a:p>
            <a:pPr marL="347472" indent="-347472" algn="l" eaLnBrk="1" hangingPunct="1">
              <a:buFont typeface="Wingdings" charset="2"/>
              <a:buChar char="§"/>
              <a:defRPr/>
            </a:pPr>
            <a:r>
              <a:rPr lang="en-US" sz="3600" dirty="0" smtClean="0">
                <a:cs typeface="Arial" charset="0"/>
              </a:rPr>
              <a:t>When ready, invest in new activities and relationships.</a:t>
            </a:r>
          </a:p>
          <a:p>
            <a:pPr marL="347472" indent="-347472" algn="l" eaLnBrk="1" hangingPunct="1">
              <a:buFont typeface="Wingdings" charset="2"/>
              <a:buChar char="§"/>
              <a:defRPr/>
            </a:pPr>
            <a:r>
              <a:rPr lang="en-US" sz="3600" dirty="0" smtClean="0">
                <a:cs typeface="Arial" charset="0"/>
              </a:rPr>
              <a:t>Master new tasks of daily living.</a:t>
            </a:r>
            <a:endParaRPr lang="en-US" sz="3600" dirty="0">
              <a:cs typeface="Arial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Resolving Grief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28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838200" y="1447800"/>
            <a:ext cx="7391400" cy="4525963"/>
          </a:xfrm>
        </p:spPr>
        <p:txBody>
          <a:bodyPr>
            <a:noAutofit/>
          </a:bodyPr>
          <a:lstStyle/>
          <a:p>
            <a:pPr marL="347472" indent="-347472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Courses in death and dying offered at many educational levels</a:t>
            </a:r>
            <a:endParaRPr lang="en-US" sz="3600" dirty="0">
              <a:cs typeface="Arial" charset="0"/>
            </a:endParaRPr>
          </a:p>
          <a:p>
            <a:pPr marL="347472" indent="-347472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Lecture format: imparts knowledge but may increase discomfort</a:t>
            </a:r>
            <a:endParaRPr lang="en-US" sz="3600" dirty="0">
              <a:cs typeface="Arial" charset="0"/>
            </a:endParaRPr>
          </a:p>
          <a:p>
            <a:pPr marL="347472" indent="-347472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Experiential format:</a:t>
            </a:r>
            <a:endParaRPr lang="en-US" sz="3600" dirty="0">
              <a:cs typeface="Arial" charset="0"/>
            </a:endParaRPr>
          </a:p>
          <a:p>
            <a:pPr marL="740664" lvl="1" indent="-283464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role playing, discussions, guests,</a:t>
            </a:r>
            <a:br>
              <a:rPr lang="en-US" sz="3600" dirty="0" smtClean="0">
                <a:cs typeface="Arial" charset="0"/>
              </a:rPr>
            </a:br>
            <a:r>
              <a:rPr lang="en-US" sz="3600" dirty="0" smtClean="0">
                <a:cs typeface="Arial" charset="0"/>
              </a:rPr>
              <a:t>field trips</a:t>
            </a:r>
          </a:p>
          <a:p>
            <a:pPr marL="740664" lvl="1" indent="-283464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pitchFamily="34" charset="0"/>
              </a:rPr>
              <a:t>may reduce death anxiety</a:t>
            </a:r>
            <a:endParaRPr lang="en-US" sz="3600" dirty="0"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Death Education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28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914400" y="1676400"/>
            <a:ext cx="7010400" cy="4525963"/>
          </a:xfrm>
        </p:spPr>
        <p:txBody>
          <a:bodyPr>
            <a:noAutofit/>
          </a:bodyPr>
          <a:lstStyle/>
          <a:p>
            <a:pPr marL="347472" indent="-347472" algn="l" eaLnBrk="1" hangingPunct="1">
              <a:buFont typeface="Wingdings" charset="2"/>
              <a:buChar char="§"/>
              <a:defRPr/>
            </a:pPr>
            <a:r>
              <a:rPr lang="en-US" sz="3600" dirty="0" smtClean="0">
                <a:cs typeface="Arial" charset="0"/>
              </a:rPr>
              <a:t>Increase understanding of physical, psychological changes in dying</a:t>
            </a:r>
            <a:endParaRPr lang="en-US" sz="3600" dirty="0">
              <a:cs typeface="Arial" charset="0"/>
            </a:endParaRPr>
          </a:p>
          <a:p>
            <a:pPr marL="347472" indent="-347472" algn="l" eaLnBrk="1" hangingPunct="1">
              <a:buFont typeface="Wingdings" charset="2"/>
              <a:buChar char="§"/>
              <a:defRPr/>
            </a:pPr>
            <a:r>
              <a:rPr lang="en-US" sz="3600" dirty="0" smtClean="0">
                <a:cs typeface="Arial" charset="0"/>
              </a:rPr>
              <a:t>Help students learn to cope with death of loved ones</a:t>
            </a:r>
          </a:p>
          <a:p>
            <a:pPr marL="347472" indent="-347472" algn="l" eaLnBrk="1" hangingPunct="1">
              <a:buFont typeface="Wingdings" charset="2"/>
              <a:buChar char="§"/>
              <a:defRPr/>
            </a:pPr>
            <a:r>
              <a:rPr lang="en-US" sz="3600" dirty="0" smtClean="0">
                <a:cs typeface="Arial" charset="0"/>
              </a:rPr>
              <a:t>Prepare informed consumers of medical, funeral services</a:t>
            </a:r>
          </a:p>
          <a:p>
            <a:pPr marL="347472" indent="-347472" algn="l" eaLnBrk="1" hangingPunct="1">
              <a:buFont typeface="Wingdings" charset="2"/>
              <a:buChar char="§"/>
              <a:defRPr/>
            </a:pPr>
            <a:r>
              <a:rPr lang="en-US" sz="3600" dirty="0" smtClean="0">
                <a:cs typeface="Arial" charset="0"/>
              </a:rPr>
              <a:t>Promote understanding of social, ethical issues</a:t>
            </a:r>
            <a:endParaRPr lang="en-US" sz="3600" dirty="0">
              <a:cs typeface="Arial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Goals of Death Education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28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Defining Death</a:t>
            </a:r>
            <a:endParaRPr lang="en-US" sz="4400" b="1" dirty="0"/>
          </a:p>
        </p:txBody>
      </p:sp>
      <p:graphicFrame>
        <p:nvGraphicFramePr>
          <p:cNvPr id="5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389665"/>
              </p:ext>
            </p:extLst>
          </p:nvPr>
        </p:nvGraphicFramePr>
        <p:xfrm>
          <a:off x="1162050" y="1752600"/>
          <a:ext cx="6819900" cy="3810000"/>
        </p:xfrm>
        <a:graphic>
          <a:graphicData uri="http://schemas.openxmlformats.org/drawingml/2006/table">
            <a:tbl>
              <a:tblPr/>
              <a:tblGrid>
                <a:gridCol w="2190750"/>
                <a:gridCol w="4629150"/>
              </a:tblGrid>
              <a:tr h="2209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Brain death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irreversible cessation of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all activity in brain and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brain stem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standard for death in most industrialized nations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Persistent vegetative state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cerebral cortex no longer registers electrical activity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brain stem remains active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6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762000" y="1676400"/>
            <a:ext cx="7620000" cy="4373563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3200" dirty="0" smtClean="0">
                <a:cs typeface="Arial" charset="0"/>
              </a:rPr>
              <a:t>Integrity of person’s life is fostered by the quality of communication with and care for dying person:</a:t>
            </a:r>
            <a:endParaRPr lang="en-US" sz="3200" dirty="0">
              <a:cs typeface="Arial" charset="0"/>
            </a:endParaRPr>
          </a:p>
          <a:p>
            <a:pPr marL="283464" indent="-283464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assurance of support</a:t>
            </a:r>
          </a:p>
          <a:p>
            <a:pPr marL="283464" indent="-283464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compassionate care</a:t>
            </a:r>
          </a:p>
          <a:p>
            <a:pPr marL="283464" indent="-283464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esteem and respect</a:t>
            </a:r>
          </a:p>
          <a:p>
            <a:pPr marL="283464" indent="-283464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candidness about death’s certainty</a:t>
            </a:r>
          </a:p>
          <a:p>
            <a:pPr marL="283464" indent="-283464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information to make reasoned end-of-life choices</a:t>
            </a:r>
            <a:endParaRPr lang="en-US" sz="3200" dirty="0">
              <a:cs typeface="Arial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Death with Dignity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897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4"/>
          <p:cNvSpPr>
            <a:spLocks noGrp="1"/>
          </p:cNvSpPr>
          <p:nvPr>
            <p:ph sz="half" idx="4294967295"/>
          </p:nvPr>
        </p:nvSpPr>
        <p:spPr>
          <a:xfrm>
            <a:off x="4648200" y="1447800"/>
            <a:ext cx="4495800" cy="4953000"/>
          </a:xfrm>
        </p:spPr>
        <p:txBody>
          <a:bodyPr>
            <a:normAutofit/>
          </a:bodyPr>
          <a:lstStyle/>
          <a:p>
            <a:pPr algn="l" eaLnBrk="1" hangingPunct="1">
              <a:buFont typeface="Wingdings" charset="0"/>
              <a:buNone/>
            </a:pPr>
            <a:r>
              <a:rPr lang="en-US" sz="3200" b="1" dirty="0" smtClean="0">
                <a:solidFill>
                  <a:srgbClr val="A7B789"/>
                </a:solidFill>
                <a:ea typeface="ＭＳ Ｐゴシック" charset="0"/>
                <a:cs typeface="Arial" charset="0"/>
              </a:rPr>
              <a:t>Individual variations</a:t>
            </a:r>
            <a:endParaRPr lang="en-US" sz="3200" b="1" dirty="0">
              <a:solidFill>
                <a:srgbClr val="A7B789"/>
              </a:solidFill>
              <a:ea typeface="ＭＳ Ｐゴシック" charset="0"/>
              <a:cs typeface="Arial" charset="0"/>
            </a:endParaRPr>
          </a:p>
          <a:p>
            <a:pPr marL="457200" indent="-457200" algn="l" eaLnBrk="1" hangingPunct="1">
              <a:buFont typeface="Wingdings" charset="2"/>
              <a:buChar char="§"/>
            </a:pPr>
            <a:r>
              <a:rPr lang="en-US" sz="3200" dirty="0" smtClean="0">
                <a:ea typeface="ＭＳ Ｐゴシック" charset="0"/>
                <a:cs typeface="Arial" charset="0"/>
              </a:rPr>
              <a:t>women more anxious than men</a:t>
            </a:r>
            <a:endParaRPr lang="en-US" sz="3200" dirty="0">
              <a:ea typeface="ＭＳ Ｐゴシック" charset="0"/>
              <a:cs typeface="Arial" charset="0"/>
            </a:endParaRP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3200" dirty="0" smtClean="0">
                <a:ea typeface="ＭＳ Ｐゴシック" charset="0"/>
                <a:cs typeface="Arial" charset="0"/>
              </a:rPr>
              <a:t>low among adults with deep faith in higher being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3200" dirty="0" smtClean="0">
                <a:ea typeface="ＭＳ Ｐゴシック" charset="0"/>
                <a:cs typeface="Arial" charset="0"/>
              </a:rPr>
              <a:t>reduced by sense of symbolic immortality</a:t>
            </a:r>
            <a:endParaRPr lang="en-US" sz="3200" dirty="0">
              <a:ea typeface="ＭＳ Ｐゴシック" charset="0"/>
              <a:cs typeface="Arial" charset="0"/>
            </a:endParaRPr>
          </a:p>
        </p:txBody>
      </p:sp>
      <p:sp>
        <p:nvSpPr>
          <p:cNvPr id="11265" name="Content Placeholder 3"/>
          <p:cNvSpPr>
            <a:spLocks noGrp="1"/>
          </p:cNvSpPr>
          <p:nvPr>
            <p:ph type="subTitle" idx="4294967295"/>
          </p:nvPr>
        </p:nvSpPr>
        <p:spPr>
          <a:xfrm>
            <a:off x="381000" y="1447800"/>
            <a:ext cx="4038600" cy="4525963"/>
          </a:xfrm>
        </p:spPr>
        <p:txBody>
          <a:bodyPr>
            <a:normAutofit/>
          </a:bodyPr>
          <a:lstStyle/>
          <a:p>
            <a:pPr marL="342900" indent="-342900" algn="l" eaLnBrk="1" hangingPunct="1">
              <a:buClr>
                <a:srgbClr val="92D050"/>
              </a:buClr>
            </a:pPr>
            <a:r>
              <a:rPr lang="en-US" sz="3200" b="1" dirty="0" smtClean="0">
                <a:solidFill>
                  <a:srgbClr val="A7B789"/>
                </a:solidFill>
                <a:ea typeface="ＭＳ Ｐゴシック" charset="0"/>
                <a:cs typeface="Arial" charset="0"/>
              </a:rPr>
              <a:t>Cultural variations</a:t>
            </a:r>
            <a:endParaRPr lang="en-US" sz="3200" b="1" dirty="0">
              <a:solidFill>
                <a:srgbClr val="A7B789"/>
              </a:solidFill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buFont typeface="Wingdings" charset="0"/>
              <a:buChar char="§"/>
            </a:pPr>
            <a:r>
              <a:rPr lang="en-US" sz="3200" dirty="0" smtClean="0">
                <a:ea typeface="ＭＳ Ｐゴシック" charset="0"/>
                <a:cs typeface="Arial" charset="0"/>
              </a:rPr>
              <a:t>influenced by religious teachings</a:t>
            </a:r>
            <a:endParaRPr lang="en-US" sz="3200" dirty="0"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buFont typeface="Wingdings" charset="0"/>
              <a:buChar char="§"/>
            </a:pPr>
            <a:r>
              <a:rPr lang="en-US" sz="3200" dirty="0" smtClean="0">
                <a:ea typeface="ＭＳ Ｐゴシック" charset="0"/>
                <a:cs typeface="Arial" charset="0"/>
              </a:rPr>
              <a:t>for Westerners, spirituality, meaning of life more important than religious commitment</a:t>
            </a:r>
            <a:endParaRPr lang="en-US" sz="2800" dirty="0">
              <a:ea typeface="ＭＳ Ｐゴシック" charset="0"/>
              <a:cs typeface="Arial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Death Anxiety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95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381000"/>
            <a:ext cx="7848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Age, Gender,</a:t>
            </a:r>
            <a:br>
              <a:rPr lang="en-US" b="1" dirty="0" smtClean="0"/>
            </a:br>
            <a:r>
              <a:rPr lang="en-US" b="1" dirty="0" smtClean="0"/>
              <a:t>and Death Anxiety</a:t>
            </a:r>
            <a:endParaRPr lang="en-US" b="1" dirty="0"/>
          </a:p>
        </p:txBody>
      </p:sp>
      <p:pic>
        <p:nvPicPr>
          <p:cNvPr id="4" name="Picture 3" descr="BKB19F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0"/>
            <a:ext cx="6172200" cy="46849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172200"/>
            <a:ext cx="28267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Figure 19.1</a:t>
            </a:r>
          </a:p>
          <a:p>
            <a:pPr>
              <a:spcBef>
                <a:spcPts val="600"/>
              </a:spcBef>
            </a:pPr>
            <a:r>
              <a:rPr lang="en-US" sz="1000" dirty="0" smtClean="0"/>
              <a:t>(Adapted from </a:t>
            </a:r>
            <a:r>
              <a:rPr lang="en-US" sz="1000" dirty="0" err="1" smtClean="0"/>
              <a:t>Tomer</a:t>
            </a:r>
            <a:r>
              <a:rPr lang="en-US" sz="1000" dirty="0" smtClean="0"/>
              <a:t>, </a:t>
            </a:r>
            <a:r>
              <a:rPr lang="en-US" sz="1000" dirty="0" err="1" smtClean="0"/>
              <a:t>Eliason</a:t>
            </a:r>
            <a:r>
              <a:rPr lang="en-US" sz="1000" dirty="0" smtClean="0"/>
              <a:t>, &amp; Smith, 2000.)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839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6096000" y="2057400"/>
            <a:ext cx="3048000" cy="2895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2800" dirty="0" smtClean="0">
                <a:ea typeface="ＭＳ Ｐゴシック" charset="0"/>
                <a:cs typeface="Arial" charset="0"/>
              </a:rPr>
              <a:t>Denial</a:t>
            </a:r>
          </a:p>
          <a:p>
            <a:pPr algn="l" eaLnBrk="1" hangingPunct="1"/>
            <a:r>
              <a:rPr lang="en-US" sz="2800" dirty="0" smtClean="0">
                <a:ea typeface="ＭＳ Ｐゴシック" charset="0"/>
                <a:cs typeface="Arial" charset="0"/>
              </a:rPr>
              <a:t>Anger</a:t>
            </a:r>
          </a:p>
          <a:p>
            <a:pPr algn="l" eaLnBrk="1" hangingPunct="1"/>
            <a:r>
              <a:rPr lang="en-US" sz="2800" dirty="0" smtClean="0">
                <a:ea typeface="ＭＳ Ｐゴシック" charset="0"/>
                <a:cs typeface="Arial" charset="0"/>
              </a:rPr>
              <a:t>Bargaining</a:t>
            </a:r>
          </a:p>
          <a:p>
            <a:pPr algn="l" eaLnBrk="1" hangingPunct="1"/>
            <a:r>
              <a:rPr lang="en-US" sz="2800" dirty="0" smtClean="0">
                <a:ea typeface="ＭＳ Ｐゴシック" charset="0"/>
                <a:cs typeface="Arial" charset="0"/>
              </a:rPr>
              <a:t>Depression</a:t>
            </a:r>
          </a:p>
          <a:p>
            <a:pPr algn="l" eaLnBrk="1" hangingPunct="1"/>
            <a:r>
              <a:rPr lang="en-US" sz="2800" dirty="0" smtClean="0">
                <a:ea typeface="ＭＳ Ｐゴシック" charset="0"/>
                <a:cs typeface="Arial" charset="0"/>
              </a:rPr>
              <a:t>Acceptance</a:t>
            </a:r>
            <a:endParaRPr lang="en-US" sz="2800" dirty="0">
              <a:ea typeface="ＭＳ Ｐゴシック" charset="0"/>
              <a:cs typeface="Arial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>
                <a:solidFill>
                  <a:schemeClr val="tx2"/>
                </a:solidFill>
              </a:rPr>
              <a:t>Kübler-Ross’s Theory</a:t>
            </a:r>
            <a:endParaRPr lang="en-US" sz="44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1" y="2133600"/>
            <a:ext cx="4001071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1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457200" y="1600200"/>
            <a:ext cx="7924800" cy="4800600"/>
          </a:xfrm>
        </p:spPr>
        <p:txBody>
          <a:bodyPr>
            <a:normAutofit/>
          </a:bodyPr>
          <a:lstStyle/>
          <a:p>
            <a:pPr marL="457200" indent="-457200" algn="l" eaLnBrk="1" hangingPunct="1">
              <a:buFont typeface="Arial"/>
              <a:buChar char="•"/>
            </a:pPr>
            <a:r>
              <a:rPr lang="en-US" sz="3200" dirty="0" smtClean="0">
                <a:ea typeface="ＭＳ Ｐゴシック" charset="0"/>
                <a:cs typeface="Arial" charset="0"/>
              </a:rPr>
              <a:t>Stages are not a fixed sequence, not universal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3200" dirty="0" smtClean="0">
                <a:ea typeface="ＭＳ Ｐゴシック" charset="0"/>
                <a:cs typeface="Arial" charset="0"/>
              </a:rPr>
              <a:t>Does not allow for context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3200" dirty="0" smtClean="0">
                <a:ea typeface="ＭＳ Ｐゴシック" charset="0"/>
                <a:cs typeface="Arial" charset="0"/>
              </a:rPr>
              <a:t>May</a:t>
            </a:r>
            <a:r>
              <a:rPr lang="en-US" sz="3200" dirty="0">
                <a:ea typeface="ＭＳ Ｐゴシック" charset="0"/>
                <a:cs typeface="Arial" charset="0"/>
              </a:rPr>
              <a:t> </a:t>
            </a:r>
            <a:r>
              <a:rPr lang="en-US" sz="3200" dirty="0" smtClean="0">
                <a:ea typeface="ＭＳ Ｐゴシック" charset="0"/>
                <a:cs typeface="Arial" charset="0"/>
              </a:rPr>
              <a:t>lead to</a:t>
            </a:r>
            <a:br>
              <a:rPr lang="en-US" sz="3200" dirty="0" smtClean="0">
                <a:ea typeface="ＭＳ Ｐゴシック" charset="0"/>
                <a:cs typeface="Arial" charset="0"/>
              </a:rPr>
            </a:br>
            <a:r>
              <a:rPr lang="en-US" sz="3200" dirty="0" smtClean="0">
                <a:ea typeface="ＭＳ Ｐゴシック" charset="0"/>
                <a:cs typeface="Arial" charset="0"/>
              </a:rPr>
              <a:t>caregiver insensitivity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3200" dirty="0" smtClean="0">
                <a:ea typeface="ＭＳ Ｐゴシック" charset="0"/>
                <a:cs typeface="Arial" charset="0"/>
              </a:rPr>
              <a:t>Best seen as</a:t>
            </a:r>
            <a:br>
              <a:rPr lang="en-US" sz="3200" dirty="0" smtClean="0">
                <a:ea typeface="ＭＳ Ｐゴシック" charset="0"/>
                <a:cs typeface="Arial" charset="0"/>
              </a:rPr>
            </a:br>
            <a:r>
              <a:rPr lang="en-US" sz="3200" dirty="0" smtClean="0">
                <a:ea typeface="ＭＳ Ｐゴシック" charset="0"/>
                <a:cs typeface="Arial" charset="0"/>
              </a:rPr>
              <a:t>coping strategies</a:t>
            </a:r>
            <a:endParaRPr lang="en-US" sz="3200" dirty="0">
              <a:ea typeface="ＭＳ Ｐゴシック" charset="0"/>
              <a:cs typeface="Arial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Evaluating Kübler-Ross</a:t>
            </a:r>
            <a:endParaRPr lang="en-US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269" y="3200400"/>
            <a:ext cx="3657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8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762000" y="1600200"/>
            <a:ext cx="7696200" cy="4525963"/>
          </a:xfrm>
        </p:spPr>
        <p:txBody>
          <a:bodyPr>
            <a:noAutofit/>
          </a:bodyPr>
          <a:lstStyle/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Makes sense in terms of person’s pattern of living, values</a:t>
            </a: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Preserves or restores significant relationships</a:t>
            </a: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As free of suffering as possible</a:t>
            </a: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Also includes</a:t>
            </a:r>
            <a:endParaRPr lang="en-US" sz="3600" dirty="0">
              <a:cs typeface="Arial" charset="0"/>
            </a:endParaRPr>
          </a:p>
          <a:p>
            <a:pPr marL="739775" lvl="1" indent="-282575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achieving a sense of control</a:t>
            </a:r>
          </a:p>
          <a:p>
            <a:pPr marL="739775" lvl="1" indent="-282575" algn="l" eaLnBrk="1" hangingPunct="1">
              <a:buFont typeface="Wingdings" charset="0"/>
              <a:buChar char="§"/>
              <a:defRPr/>
            </a:pPr>
            <a:r>
              <a:rPr lang="en-US" sz="3600" dirty="0" smtClean="0">
                <a:cs typeface="Arial" charset="0"/>
              </a:rPr>
              <a:t>confronting and preparing for death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Appropriate Death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321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6061</TotalTime>
  <Words>711</Words>
  <Application>Microsoft Office PowerPoint</Application>
  <PresentationFormat>On-screen Show (4:3)</PresentationFormat>
  <Paragraphs>177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MS PGothic</vt:lpstr>
      <vt:lpstr>MS PGothic</vt:lpstr>
      <vt:lpstr>Arial</vt:lpstr>
      <vt:lpstr>Calibri</vt:lpstr>
      <vt:lpstr>Garamond</vt:lpstr>
      <vt:lpstr>Tahoma</vt:lpstr>
      <vt:lpstr>Trebuchet MS</vt:lpstr>
      <vt:lpstr>Tunga</vt:lpstr>
      <vt:lpstr>Wingdings</vt:lpstr>
      <vt:lpstr>BlackTie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Age, Gender, and Death Anxiety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Forms of Euthanasia</vt:lpstr>
      <vt:lpstr>International Public Opinion on Voluntary Active Euthanasia</vt:lpstr>
      <vt:lpstr>Advance Medical Directives</vt:lpstr>
      <vt:lpstr>PowerPoint Presentation</vt:lpstr>
      <vt:lpstr>PowerPoint Presentation</vt:lpstr>
      <vt:lpstr>PowerPoint Presentation</vt:lpstr>
      <vt:lpstr>PowerPoint Presentation</vt:lpstr>
      <vt:lpstr>Bereavement Interventions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Editors Inc</dc:creator>
  <cp:lastModifiedBy>Henrietta Sawyerr</cp:lastModifiedBy>
  <cp:revision>329</cp:revision>
  <dcterms:created xsi:type="dcterms:W3CDTF">2011-06-06T17:04:46Z</dcterms:created>
  <dcterms:modified xsi:type="dcterms:W3CDTF">2017-03-13T19:36:23Z</dcterms:modified>
</cp:coreProperties>
</file>