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A4D07-882C-42B2-AC40-7446FE93863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385380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4D07-882C-42B2-AC40-7446FE93863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61706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4D07-882C-42B2-AC40-7446FE93863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125162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4D07-882C-42B2-AC40-7446FE93863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13483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A4D07-882C-42B2-AC40-7446FE93863A}"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102180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A4D07-882C-42B2-AC40-7446FE93863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301992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A4D07-882C-42B2-AC40-7446FE93863A}"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25556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A4D07-882C-42B2-AC40-7446FE93863A}"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387481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A4D07-882C-42B2-AC40-7446FE93863A}"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307198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4D07-882C-42B2-AC40-7446FE93863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42988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4D07-882C-42B2-AC40-7446FE93863A}"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DF20-8312-4BE5-8FCA-8284A06C2DED}" type="slidenum">
              <a:rPr lang="en-US" smtClean="0"/>
              <a:t>‹#›</a:t>
            </a:fld>
            <a:endParaRPr lang="en-US"/>
          </a:p>
        </p:txBody>
      </p:sp>
    </p:spTree>
    <p:extLst>
      <p:ext uri="{BB962C8B-B14F-4D97-AF65-F5344CB8AC3E}">
        <p14:creationId xmlns:p14="http://schemas.microsoft.com/office/powerpoint/2010/main" val="42122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4D07-882C-42B2-AC40-7446FE93863A}" type="datetimeFigureOut">
              <a:rPr lang="en-US" smtClean="0"/>
              <a:t>5/2/2017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CDF20-8312-4BE5-8FCA-8284A06C2DED}" type="slidenum">
              <a:rPr lang="en-US" smtClean="0"/>
              <a:t>‹#›</a:t>
            </a:fld>
            <a:endParaRPr lang="en-US"/>
          </a:p>
        </p:txBody>
      </p:sp>
    </p:spTree>
    <p:extLst>
      <p:ext uri="{BB962C8B-B14F-4D97-AF65-F5344CB8AC3E}">
        <p14:creationId xmlns:p14="http://schemas.microsoft.com/office/powerpoint/2010/main" val="3560325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66"/>
        </a:solidFill>
        <a:effectLst/>
      </p:bgPr>
    </p:bg>
    <p:spTree>
      <p:nvGrpSpPr>
        <p:cNvPr id="1" name=""/>
        <p:cNvGrpSpPr/>
        <p:nvPr/>
      </p:nvGrpSpPr>
      <p:grpSpPr>
        <a:xfrm>
          <a:off x="0" y="0"/>
          <a:ext cx="0" cy="0"/>
          <a:chOff x="0" y="0"/>
          <a:chExt cx="0" cy="0"/>
        </a:xfrm>
      </p:grpSpPr>
      <p:sp>
        <p:nvSpPr>
          <p:cNvPr id="4" name="TextBox 3"/>
          <p:cNvSpPr txBox="1"/>
          <p:nvPr/>
        </p:nvSpPr>
        <p:spPr>
          <a:xfrm>
            <a:off x="232211" y="61000"/>
            <a:ext cx="11830049" cy="877163"/>
          </a:xfrm>
          <a:prstGeom prst="rect">
            <a:avLst/>
          </a:prstGeom>
          <a:solidFill>
            <a:schemeClr val="bg1"/>
          </a:solidFill>
          <a:ln w="34925" cmpd="sng">
            <a:solidFill>
              <a:schemeClr val="tx1"/>
            </a:solidFill>
          </a:ln>
        </p:spPr>
        <p:txBody>
          <a:bodyPr wrap="square" rtlCol="0">
            <a:spAutoFit/>
          </a:bodyPr>
          <a:lstStyle/>
          <a:p>
            <a:pPr algn="ctr"/>
            <a:r>
              <a:rPr lang="en-US" sz="1700" b="1" smtClean="0"/>
              <a:t>Shortage </a:t>
            </a:r>
            <a:r>
              <a:rPr lang="en-US" sz="1700" b="1" dirty="0" smtClean="0"/>
              <a:t>of Special Education Teachers</a:t>
            </a:r>
            <a:endParaRPr lang="en-US" sz="2000" b="1" dirty="0" smtClean="0"/>
          </a:p>
          <a:p>
            <a:pPr algn="ctr"/>
            <a:r>
              <a:rPr lang="en-US" sz="1700" b="1" dirty="0" smtClean="0"/>
              <a:t>Henrietta Rema Sawyerr (Doctoral Student) – Email: hsawyerr@gmu.edu</a:t>
            </a:r>
          </a:p>
          <a:p>
            <a:pPr algn="ctr"/>
            <a:r>
              <a:rPr lang="en-US" sz="1700" b="1" dirty="0" smtClean="0"/>
              <a:t> George Mason University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827" y="71671"/>
            <a:ext cx="1173699" cy="879141"/>
          </a:xfrm>
          <a:prstGeom prst="rect">
            <a:avLst/>
          </a:prstGeom>
        </p:spPr>
      </p:pic>
      <p:sp>
        <p:nvSpPr>
          <p:cNvPr id="8" name="Rounded Rectangle 7"/>
          <p:cNvSpPr/>
          <p:nvPr/>
        </p:nvSpPr>
        <p:spPr>
          <a:xfrm>
            <a:off x="232212" y="5555410"/>
            <a:ext cx="4771108" cy="1202005"/>
          </a:xfrm>
          <a:prstGeom prst="round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b="1" dirty="0" smtClean="0">
              <a:solidFill>
                <a:schemeClr val="tx1"/>
              </a:solidFill>
            </a:endParaRPr>
          </a:p>
          <a:p>
            <a:r>
              <a:rPr lang="en-US" sz="1100" b="1" dirty="0" smtClean="0">
                <a:solidFill>
                  <a:schemeClr val="tx1"/>
                </a:solidFill>
              </a:rPr>
              <a:t>Purpose</a:t>
            </a:r>
          </a:p>
          <a:p>
            <a:r>
              <a:rPr lang="en-US" sz="1200" dirty="0">
                <a:solidFill>
                  <a:schemeClr val="tx1"/>
                </a:solidFill>
              </a:rPr>
              <a:t>The purpose of this </a:t>
            </a:r>
            <a:r>
              <a:rPr lang="en-US" sz="1200" dirty="0" smtClean="0">
                <a:solidFill>
                  <a:schemeClr val="tx1"/>
                </a:solidFill>
              </a:rPr>
              <a:t>presentation </a:t>
            </a:r>
            <a:r>
              <a:rPr lang="en-US" sz="1200" dirty="0">
                <a:solidFill>
                  <a:schemeClr val="tx1"/>
                </a:solidFill>
              </a:rPr>
              <a:t>is to review literature concerning the reasons why special education teachers leave the field and to discuss how to address the problem of shortages of special education teachers</a:t>
            </a:r>
            <a:r>
              <a:rPr lang="en-US" sz="1200" dirty="0" smtClean="0">
                <a:solidFill>
                  <a:schemeClr val="tx1"/>
                </a:solidFill>
              </a:rPr>
              <a:t>.</a:t>
            </a:r>
          </a:p>
          <a:p>
            <a:endParaRPr lang="en-US" sz="1200" dirty="0">
              <a:solidFill>
                <a:schemeClr val="tx1"/>
              </a:solidFill>
            </a:endParaRPr>
          </a:p>
          <a:p>
            <a:endParaRPr lang="en-US" sz="1200" dirty="0">
              <a:solidFill>
                <a:schemeClr val="tx1"/>
              </a:solidFill>
            </a:endParaRPr>
          </a:p>
        </p:txBody>
      </p:sp>
      <p:sp>
        <p:nvSpPr>
          <p:cNvPr id="9" name="Rounded Rectangle 8"/>
          <p:cNvSpPr/>
          <p:nvPr/>
        </p:nvSpPr>
        <p:spPr>
          <a:xfrm>
            <a:off x="5003320" y="1195657"/>
            <a:ext cx="6926212" cy="2087039"/>
          </a:xfrm>
          <a:prstGeom prst="round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smtClean="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r>
              <a:rPr lang="en-US" sz="1200" b="1" dirty="0" smtClean="0">
                <a:solidFill>
                  <a:schemeClr val="tx1"/>
                </a:solidFill>
              </a:rPr>
              <a:t>Methods</a:t>
            </a:r>
            <a:endParaRPr lang="en-US" sz="1200" b="1" dirty="0" smtClean="0">
              <a:solidFill>
                <a:schemeClr val="tx1"/>
              </a:solidFill>
            </a:endParaRPr>
          </a:p>
          <a:p>
            <a:r>
              <a:rPr lang="en-US" sz="1200" dirty="0">
                <a:solidFill>
                  <a:schemeClr val="tx1"/>
                </a:solidFill>
              </a:rPr>
              <a:t>A systematic search was conducted to locate articles that focused on attrition and shortages of special education teachers over the last seventeen years (2000-2017).  A data base search was conducted using EBSCO, ERIC (Educational Resources Information Center), Social Sciences Citation Index and </a:t>
            </a:r>
            <a:r>
              <a:rPr lang="en-US" sz="1200" dirty="0" err="1">
                <a:solidFill>
                  <a:schemeClr val="tx1"/>
                </a:solidFill>
              </a:rPr>
              <a:t>PsycInfo</a:t>
            </a:r>
            <a:r>
              <a:rPr lang="en-US" sz="1200" dirty="0">
                <a:solidFill>
                  <a:schemeClr val="tx1"/>
                </a:solidFill>
              </a:rPr>
              <a:t> databases using a combination of keywords: </a:t>
            </a:r>
            <a:r>
              <a:rPr lang="en-US" sz="1200" i="1" dirty="0">
                <a:solidFill>
                  <a:schemeClr val="tx1"/>
                </a:solidFill>
              </a:rPr>
              <a:t>attrition</a:t>
            </a:r>
            <a:r>
              <a:rPr lang="en-US" sz="1200" dirty="0">
                <a:solidFill>
                  <a:schemeClr val="tx1"/>
                </a:solidFill>
              </a:rPr>
              <a:t>, </a:t>
            </a:r>
            <a:r>
              <a:rPr lang="en-US" sz="1200" i="1" dirty="0">
                <a:solidFill>
                  <a:schemeClr val="tx1"/>
                </a:solidFill>
              </a:rPr>
              <a:t>shortages of special education teachers</a:t>
            </a:r>
            <a:r>
              <a:rPr lang="en-US" sz="1200" dirty="0">
                <a:solidFill>
                  <a:schemeClr val="tx1"/>
                </a:solidFill>
              </a:rPr>
              <a:t>, and </a:t>
            </a:r>
            <a:r>
              <a:rPr lang="en-US" sz="1200" i="1" dirty="0">
                <a:solidFill>
                  <a:schemeClr val="tx1"/>
                </a:solidFill>
              </a:rPr>
              <a:t>retention of special education teachers</a:t>
            </a:r>
            <a:r>
              <a:rPr lang="en-US" sz="1200" dirty="0">
                <a:solidFill>
                  <a:schemeClr val="tx1"/>
                </a:solidFill>
              </a:rPr>
              <a:t>.  Ancestry searches were conducted using relevant studies as well as previous literature reviews.  Descendent searches were conducted using google scholar databases (McLeskey, Tyler, &amp; Flippin, 2004).  In addition, hand searches were conducted of the two most recent issues of journal in the field of special education (i.e., </a:t>
            </a:r>
            <a:r>
              <a:rPr lang="en-US" sz="1200" i="1" dirty="0">
                <a:solidFill>
                  <a:schemeClr val="tx1"/>
                </a:solidFill>
              </a:rPr>
              <a:t>Journal of Special Education, Remedial and Special </a:t>
            </a:r>
            <a:r>
              <a:rPr lang="en-US" sz="1200" i="1" dirty="0" smtClean="0">
                <a:solidFill>
                  <a:schemeClr val="tx1"/>
                </a:solidFill>
              </a:rPr>
              <a:t>Education</a:t>
            </a:r>
            <a:r>
              <a:rPr lang="en-US" sz="1200" i="1" dirty="0">
                <a:solidFill>
                  <a:schemeClr val="tx1"/>
                </a:solidFill>
              </a:rPr>
              <a:t>,</a:t>
            </a:r>
            <a:r>
              <a:rPr lang="en-US" sz="1200" dirty="0">
                <a:solidFill>
                  <a:schemeClr val="tx1"/>
                </a:solidFill>
              </a:rPr>
              <a:t> etc.)</a:t>
            </a:r>
          </a:p>
          <a:p>
            <a:endParaRPr lang="en-US" sz="1200" i="1" dirty="0" smtClean="0"/>
          </a:p>
          <a:p>
            <a:endParaRPr lang="en-US" sz="1200" i="1" dirty="0" smtClean="0"/>
          </a:p>
          <a:p>
            <a:endParaRPr lang="en-US" sz="1200" i="1" dirty="0" smtClean="0"/>
          </a:p>
          <a:p>
            <a:endParaRPr lang="en-US" sz="1200" i="1" dirty="0"/>
          </a:p>
          <a:p>
            <a:r>
              <a:rPr lang="en-US" sz="1200" i="1" dirty="0" err="1" smtClean="0"/>
              <a:t>ation</a:t>
            </a:r>
            <a:r>
              <a:rPr lang="en-US" sz="1200" i="1" dirty="0"/>
              <a:t>,</a:t>
            </a:r>
            <a:r>
              <a:rPr lang="en-US" sz="1200" dirty="0"/>
              <a:t> etc.)</a:t>
            </a:r>
          </a:p>
        </p:txBody>
      </p:sp>
      <p:sp>
        <p:nvSpPr>
          <p:cNvPr id="10" name="Rounded Rectangle 9"/>
          <p:cNvSpPr/>
          <p:nvPr/>
        </p:nvSpPr>
        <p:spPr>
          <a:xfrm>
            <a:off x="5191760" y="3439606"/>
            <a:ext cx="4290567" cy="3317809"/>
          </a:xfrm>
          <a:prstGeom prst="round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smtClean="0">
              <a:solidFill>
                <a:schemeClr val="tx1"/>
              </a:solidFill>
            </a:endParaRPr>
          </a:p>
          <a:p>
            <a:endParaRPr lang="en-US" sz="1200" b="1" dirty="0">
              <a:solidFill>
                <a:schemeClr val="tx1"/>
              </a:solidFill>
            </a:endParaRPr>
          </a:p>
          <a:p>
            <a:r>
              <a:rPr lang="en-US" sz="1200" b="1" dirty="0" smtClean="0">
                <a:solidFill>
                  <a:schemeClr val="tx1"/>
                </a:solidFill>
              </a:rPr>
              <a:t>Results</a:t>
            </a:r>
            <a:endParaRPr lang="en-US" sz="1200" b="1" dirty="0">
              <a:solidFill>
                <a:schemeClr val="tx1"/>
              </a:solidFill>
            </a:endParaRPr>
          </a:p>
          <a:p>
            <a:r>
              <a:rPr lang="en-US" sz="1200" dirty="0" smtClean="0">
                <a:solidFill>
                  <a:schemeClr val="tx1"/>
                </a:solidFill>
              </a:rPr>
              <a:t>The results from the articles reviewed indicated that special education teachers are leaving the field due to retirement.  Other reasons included the fact that special education teachers had to relocate to a new area by either changing districts or transferring to general education.  In addition to these reasons were promotion, pregnancy, illness, and leave of absence (Prater, Harris, &amp; Fisher, 2007).  </a:t>
            </a:r>
          </a:p>
          <a:p>
            <a:r>
              <a:rPr lang="en-US" sz="1200" dirty="0">
                <a:solidFill>
                  <a:schemeClr val="tx1"/>
                </a:solidFill>
              </a:rPr>
              <a:t>Special education teachers may leave the field due to employment issue such as better salaries, certification status and other job related issues.  Furthermore, special education teachers may leave the field due to the working condition such as job stress, amount of paperwork, lack of empowerment, job assignments, and school climate (Thornton, Peltier, &amp; Medina, 2007).  </a:t>
            </a:r>
          </a:p>
          <a:p>
            <a:endParaRPr lang="en-US" sz="1200" dirty="0">
              <a:solidFill>
                <a:schemeClr val="tx1"/>
              </a:solidFill>
            </a:endParaRPr>
          </a:p>
          <a:p>
            <a:endParaRPr lang="en-US" sz="1200" dirty="0" smtClean="0">
              <a:solidFill>
                <a:schemeClr val="tx1"/>
              </a:solidFill>
            </a:endParaRPr>
          </a:p>
          <a:p>
            <a:endParaRPr lang="en-US" sz="1200" dirty="0">
              <a:solidFill>
                <a:schemeClr val="tx1"/>
              </a:solidFill>
            </a:endParaRPr>
          </a:p>
          <a:p>
            <a:endParaRPr lang="en-US" sz="1200" dirty="0" smtClean="0">
              <a:solidFill>
                <a:schemeClr val="tx1"/>
              </a:solidFill>
            </a:endParaRPr>
          </a:p>
          <a:p>
            <a:endParaRPr lang="en-US" sz="1200" dirty="0">
              <a:solidFill>
                <a:schemeClr val="tx1"/>
              </a:solidFill>
            </a:endParaRPr>
          </a:p>
          <a:p>
            <a:endParaRPr lang="en-US" sz="1200" dirty="0">
              <a:solidFill>
                <a:schemeClr val="tx1"/>
              </a:solidFill>
            </a:endParaRPr>
          </a:p>
        </p:txBody>
      </p:sp>
      <p:sp>
        <p:nvSpPr>
          <p:cNvPr id="12" name="Rounded Rectangle 11"/>
          <p:cNvSpPr/>
          <p:nvPr/>
        </p:nvSpPr>
        <p:spPr>
          <a:xfrm>
            <a:off x="133679" y="1195657"/>
            <a:ext cx="4515957" cy="4110795"/>
          </a:xfrm>
          <a:prstGeom prst="round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r>
              <a:rPr lang="en-US" sz="1200" b="1" dirty="0" smtClean="0">
                <a:solidFill>
                  <a:schemeClr val="tx1"/>
                </a:solidFill>
              </a:rPr>
              <a:t>Introduction </a:t>
            </a:r>
            <a:endParaRPr lang="en-US" sz="1200" dirty="0">
              <a:solidFill>
                <a:schemeClr val="tx1"/>
              </a:solidFill>
            </a:endParaRPr>
          </a:p>
          <a:p>
            <a:r>
              <a:rPr lang="en-US" sz="1200" dirty="0">
                <a:solidFill>
                  <a:schemeClr val="tx1"/>
                </a:solidFill>
              </a:rPr>
              <a:t> </a:t>
            </a:r>
            <a:r>
              <a:rPr lang="en-US" sz="1200" dirty="0" smtClean="0">
                <a:solidFill>
                  <a:schemeClr val="tx1"/>
                </a:solidFill>
              </a:rPr>
              <a:t>         Special </a:t>
            </a:r>
            <a:r>
              <a:rPr lang="en-US" sz="1200" dirty="0">
                <a:solidFill>
                  <a:schemeClr val="tx1"/>
                </a:solidFill>
              </a:rPr>
              <a:t>education is facing the daunting challenge of increasing the supply of teachers while simultaneously upgrading its quality.  Shortages of fully qualified teachers have plagued special education for decades.  The rationale for choosing this topic is due to the fact that there is a demand for special education teachers because there is an increase in the number of students with disabilities in our schools.  Even though there is a high demand for special education teachers, schools are finding it difficult to retain the special education teachers.  In this </a:t>
            </a:r>
            <a:r>
              <a:rPr lang="en-US" sz="1200" dirty="0" smtClean="0">
                <a:solidFill>
                  <a:schemeClr val="tx1"/>
                </a:solidFill>
              </a:rPr>
              <a:t>presentation, </a:t>
            </a:r>
            <a:r>
              <a:rPr lang="en-US" sz="1200" dirty="0">
                <a:solidFill>
                  <a:schemeClr val="tx1"/>
                </a:solidFill>
              </a:rPr>
              <a:t>I present an overview of the long-term trends or practice as it exist in teacher preparation programs regarding the demand, supply, and shortages of special education teachers.  Specifically, the problem of shortages of special education teachers within this trend of teacher preparation program is identified and I discuss some of the factors that cause special education teachers to leave the special education field.  Finally, </a:t>
            </a:r>
            <a:r>
              <a:rPr lang="en-US" sz="1200" dirty="0" smtClean="0">
                <a:solidFill>
                  <a:schemeClr val="tx1"/>
                </a:solidFill>
              </a:rPr>
              <a:t>solutions </a:t>
            </a:r>
            <a:r>
              <a:rPr lang="en-US" sz="1200" dirty="0">
                <a:solidFill>
                  <a:schemeClr val="tx1"/>
                </a:solidFill>
              </a:rPr>
              <a:t>is provided to address the problem identified above. </a:t>
            </a:r>
            <a:endParaRPr lang="en-US" sz="1200" dirty="0" smtClean="0">
              <a:solidFill>
                <a:schemeClr val="tx1"/>
              </a:solidFill>
            </a:endParaRPr>
          </a:p>
          <a:p>
            <a:endParaRPr lang="en-US" sz="1200" dirty="0">
              <a:solidFill>
                <a:schemeClr val="tx1"/>
              </a:solidFill>
            </a:endParaRPr>
          </a:p>
          <a:p>
            <a:endParaRPr lang="en-US" sz="1200" dirty="0" smtClean="0">
              <a:solidFill>
                <a:schemeClr val="tx1"/>
              </a:solidFill>
            </a:endParaRPr>
          </a:p>
          <a:p>
            <a:endParaRPr lang="en-US" sz="1000" dirty="0">
              <a:solidFill>
                <a:schemeClr val="tx1"/>
              </a:solidFill>
            </a:endParaRPr>
          </a:p>
          <a:p>
            <a:endParaRPr lang="en-US" sz="1000" dirty="0" smtClean="0">
              <a:solidFill>
                <a:schemeClr val="tx1"/>
              </a:solidFill>
            </a:endParaRPr>
          </a:p>
          <a:p>
            <a:endParaRPr lang="en-US" sz="1000" dirty="0">
              <a:solidFill>
                <a:schemeClr val="tx1"/>
              </a:solidFill>
            </a:endParaRPr>
          </a:p>
          <a:p>
            <a:endParaRPr lang="en-US" sz="1000" dirty="0" smtClean="0">
              <a:solidFill>
                <a:schemeClr val="tx1"/>
              </a:solidFill>
            </a:endParaRPr>
          </a:p>
          <a:p>
            <a:endParaRPr lang="en-US" sz="1000" dirty="0">
              <a:solidFill>
                <a:schemeClr val="tx1"/>
              </a:solidFill>
            </a:endParaRPr>
          </a:p>
        </p:txBody>
      </p:sp>
      <p:sp>
        <p:nvSpPr>
          <p:cNvPr id="14" name="Rounded Rectangle 13"/>
          <p:cNvSpPr/>
          <p:nvPr/>
        </p:nvSpPr>
        <p:spPr>
          <a:xfrm>
            <a:off x="9710927" y="3439606"/>
            <a:ext cx="2218605" cy="3317810"/>
          </a:xfrm>
          <a:prstGeom prst="round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050" b="1" dirty="0" smtClean="0">
              <a:solidFill>
                <a:schemeClr val="tx1"/>
              </a:solidFill>
            </a:endParaRPr>
          </a:p>
          <a:p>
            <a:endParaRPr lang="en-US" sz="1050" b="1" dirty="0">
              <a:solidFill>
                <a:schemeClr val="tx1"/>
              </a:solidFill>
            </a:endParaRPr>
          </a:p>
          <a:p>
            <a:endParaRPr lang="en-US" sz="1050" b="1" dirty="0" smtClean="0">
              <a:solidFill>
                <a:schemeClr val="tx1"/>
              </a:solidFill>
            </a:endParaRPr>
          </a:p>
          <a:p>
            <a:endParaRPr lang="en-US" sz="1050" b="1" dirty="0" smtClean="0">
              <a:solidFill>
                <a:schemeClr val="tx1"/>
              </a:solidFill>
            </a:endParaRPr>
          </a:p>
          <a:p>
            <a:endParaRPr lang="en-US" sz="1050" b="1" dirty="0">
              <a:solidFill>
                <a:schemeClr val="tx1"/>
              </a:solidFill>
            </a:endParaRPr>
          </a:p>
          <a:p>
            <a:endParaRPr lang="en-US" sz="1050" b="1" dirty="0" smtClean="0">
              <a:solidFill>
                <a:schemeClr val="tx1"/>
              </a:solidFill>
            </a:endParaRPr>
          </a:p>
          <a:p>
            <a:endParaRPr lang="en-US" sz="1050" b="1" dirty="0">
              <a:solidFill>
                <a:schemeClr val="tx1"/>
              </a:solidFill>
            </a:endParaRPr>
          </a:p>
          <a:p>
            <a:endParaRPr lang="en-US" sz="1050" b="1" dirty="0" smtClean="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r>
              <a:rPr lang="en-US" sz="1200" b="1" dirty="0" smtClean="0">
                <a:solidFill>
                  <a:schemeClr val="tx1"/>
                </a:solidFill>
              </a:rPr>
              <a:t>Conclusion</a:t>
            </a:r>
          </a:p>
          <a:p>
            <a:r>
              <a:rPr lang="en-US" sz="1200" dirty="0" smtClean="0">
                <a:solidFill>
                  <a:schemeClr val="tx1"/>
                </a:solidFill>
              </a:rPr>
              <a:t>In </a:t>
            </a:r>
            <a:r>
              <a:rPr lang="en-US" sz="1200" dirty="0">
                <a:solidFill>
                  <a:schemeClr val="tx1"/>
                </a:solidFill>
              </a:rPr>
              <a:t>conclusion, districts can and must create an atmosphere in which special </a:t>
            </a:r>
            <a:r>
              <a:rPr lang="en-US" sz="1200" dirty="0" smtClean="0">
                <a:solidFill>
                  <a:schemeClr val="tx1"/>
                </a:solidFill>
              </a:rPr>
              <a:t>education </a:t>
            </a:r>
            <a:r>
              <a:rPr lang="en-US" sz="1200" dirty="0">
                <a:solidFill>
                  <a:schemeClr val="tx1"/>
                </a:solidFill>
              </a:rPr>
              <a:t>teachers are well respected in their educational communities, provided good working conditions, and supported as professionals.  They must implement policies and procedures to change the culture of individual schools and education in general (Thornton, Peltier, &amp; Medina, 2007).</a:t>
            </a: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smtClean="0">
              <a:solidFill>
                <a:schemeClr val="tx1"/>
              </a:solidFill>
            </a:endParaRPr>
          </a:p>
          <a:p>
            <a:endParaRPr lang="en-US" sz="1050" dirty="0">
              <a:solidFill>
                <a:schemeClr val="tx1"/>
              </a:solidFill>
            </a:endParaRPr>
          </a:p>
          <a:p>
            <a:endParaRPr lang="en-US" sz="1050" dirty="0">
              <a:solidFill>
                <a:schemeClr val="tx1"/>
              </a:solidFill>
            </a:endParaRPr>
          </a:p>
          <a:p>
            <a:endParaRPr lang="en-US" sz="1200" b="1" dirty="0">
              <a:solidFill>
                <a:schemeClr val="tx1"/>
              </a:solidFill>
            </a:endParaRPr>
          </a:p>
          <a:p>
            <a:endParaRPr lang="en-US" sz="1200" b="1" dirty="0" smtClean="0">
              <a:solidFill>
                <a:schemeClr val="tx1"/>
              </a:solidFill>
            </a:endParaRPr>
          </a:p>
          <a:p>
            <a:endParaRPr lang="en-US" sz="1200" b="1" dirty="0">
              <a:solidFill>
                <a:schemeClr val="tx1"/>
              </a:solidFill>
            </a:endParaRPr>
          </a:p>
          <a:p>
            <a:endParaRPr lang="en-US" sz="1200" b="1" dirty="0" smtClean="0">
              <a:solidFill>
                <a:schemeClr val="tx1"/>
              </a:solidFill>
            </a:endParaRPr>
          </a:p>
          <a:p>
            <a:pPr algn="ctr"/>
            <a:endParaRPr lang="en-US" sz="1200" b="1" dirty="0">
              <a:solidFill>
                <a:schemeClr val="tx1"/>
              </a:solidFill>
            </a:endParaRPr>
          </a:p>
          <a:p>
            <a:pPr algn="ctr"/>
            <a:endParaRPr lang="en-US" sz="1200" b="1" dirty="0" smtClean="0">
              <a:solidFill>
                <a:schemeClr val="tx1"/>
              </a:solidFill>
            </a:endParaRPr>
          </a:p>
          <a:p>
            <a:pPr algn="ctr"/>
            <a:endParaRPr lang="en-US" sz="1200" b="1" dirty="0">
              <a:solidFill>
                <a:schemeClr val="tx1"/>
              </a:solidFill>
            </a:endParaRPr>
          </a:p>
          <a:p>
            <a:pPr algn="ctr"/>
            <a:endParaRPr lang="en-US" sz="1200" b="1" dirty="0" smtClean="0">
              <a:solidFill>
                <a:schemeClr val="tx1"/>
              </a:solidFill>
            </a:endParaRPr>
          </a:p>
          <a:p>
            <a:pPr algn="ctr"/>
            <a:endParaRPr lang="en-US" sz="1200" b="1" dirty="0">
              <a:solidFill>
                <a:schemeClr val="tx1"/>
              </a:solidFill>
            </a:endParaRPr>
          </a:p>
          <a:p>
            <a:pPr algn="ctr"/>
            <a:endParaRPr lang="en-US" sz="1200" b="1" dirty="0" smtClean="0">
              <a:solidFill>
                <a:schemeClr val="tx1"/>
              </a:solidFill>
            </a:endParaRPr>
          </a:p>
          <a:p>
            <a:pPr algn="ctr"/>
            <a:endParaRPr lang="en-US" sz="1200" b="1" dirty="0">
              <a:solidFill>
                <a:schemeClr val="tx1"/>
              </a:solidFill>
            </a:endParaRPr>
          </a:p>
          <a:p>
            <a:pPr algn="ctr"/>
            <a:endParaRPr lang="en-US" sz="1200" b="1" dirty="0">
              <a:solidFill>
                <a:schemeClr val="tx1"/>
              </a:solidFill>
            </a:endParaRPr>
          </a:p>
        </p:txBody>
      </p:sp>
    </p:spTree>
    <p:extLst>
      <p:ext uri="{BB962C8B-B14F-4D97-AF65-F5344CB8AC3E}">
        <p14:creationId xmlns:p14="http://schemas.microsoft.com/office/powerpoint/2010/main" val="811593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575</Words>
  <Application>Microsoft Office PowerPoint</Application>
  <PresentationFormat>Widescreen</PresentationFormat>
  <Paragraphs>112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Henrietta Sawyerr</dc:creator>
  <cp:lastModifiedBy>Henrietta Sawyerr</cp:lastModifiedBy>
  <cp:revision>65</cp:revision>
  <dcterms:created xsi:type="dcterms:W3CDTF">2016-09-06T23:00:49Z</dcterms:created>
  <dcterms:modified xsi:type="dcterms:W3CDTF">2017-05-02T17:12:14Z</dcterms:modified>
</cp:coreProperties>
</file>