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61" r:id="rId5"/>
    <p:sldId id="262" r:id="rId6"/>
    <p:sldId id="263" r:id="rId7"/>
    <p:sldId id="266" r:id="rId8"/>
    <p:sldId id="267" r:id="rId9"/>
    <p:sldId id="305" r:id="rId10"/>
    <p:sldId id="268" r:id="rId11"/>
    <p:sldId id="274" r:id="rId12"/>
    <p:sldId id="290" r:id="rId13"/>
    <p:sldId id="279" r:id="rId14"/>
    <p:sldId id="289" r:id="rId15"/>
    <p:sldId id="275" r:id="rId16"/>
    <p:sldId id="276" r:id="rId17"/>
    <p:sldId id="355" r:id="rId18"/>
    <p:sldId id="358" r:id="rId19"/>
    <p:sldId id="359" r:id="rId20"/>
    <p:sldId id="374" r:id="rId21"/>
    <p:sldId id="373" r:id="rId22"/>
    <p:sldId id="372" r:id="rId23"/>
    <p:sldId id="376" r:id="rId24"/>
    <p:sldId id="337" r:id="rId25"/>
    <p:sldId id="308" r:id="rId26"/>
    <p:sldId id="335" r:id="rId27"/>
    <p:sldId id="333" r:id="rId28"/>
    <p:sldId id="343" r:id="rId29"/>
    <p:sldId id="340" r:id="rId30"/>
    <p:sldId id="375" r:id="rId31"/>
    <p:sldId id="270" r:id="rId32"/>
    <p:sldId id="271" r:id="rId33"/>
    <p:sldId id="272" r:id="rId34"/>
    <p:sldId id="379" r:id="rId35"/>
    <p:sldId id="3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33"/>
    <a:srgbClr val="FFFF99"/>
    <a:srgbClr val="FF9999"/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2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0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0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8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9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4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4262-E454-4EC5-AAA2-12CC73AE2085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B535-DDC9-49D4-B7AA-9EEA50BB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5985"/>
            <a:ext cx="9144000" cy="131028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Portfolio 2 Presentation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86619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effectLst/>
            </a:endParaRPr>
          </a:p>
          <a:p>
            <a:pPr algn="l"/>
            <a:endParaRPr lang="en-US" b="1" dirty="0"/>
          </a:p>
          <a:p>
            <a:pPr algn="l"/>
            <a:r>
              <a:rPr lang="en-US" b="1" dirty="0" smtClean="0">
                <a:effectLst/>
              </a:rPr>
              <a:t>Henrietta Rema Sawyerr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George Mason University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PhD in Education Program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Specialization in Early Childhood Education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Secondary Emphasis in Special Education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58" y="1656271"/>
            <a:ext cx="84010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AWARDS/HONORS</a:t>
            </a:r>
            <a:r>
              <a:rPr lang="en-US" sz="4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73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College </a:t>
            </a:r>
            <a:r>
              <a:rPr lang="en-US" dirty="0"/>
              <a:t>of Education and Human Development Fellowship 		($2,227.00)</a:t>
            </a:r>
          </a:p>
          <a:p>
            <a:pPr marL="0" indent="0">
              <a:buNone/>
            </a:pPr>
            <a:r>
              <a:rPr lang="en-US" dirty="0"/>
              <a:t>George Mason University </a:t>
            </a:r>
          </a:p>
          <a:p>
            <a:pPr marL="0" indent="0">
              <a:buNone/>
            </a:pPr>
            <a:r>
              <a:rPr lang="en-US" dirty="0"/>
              <a:t>Academic year - 2015/2016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College of Education and Human Development Fellowship 		 ($1,910.00)</a:t>
            </a:r>
          </a:p>
          <a:p>
            <a:pPr marL="0" indent="0">
              <a:buNone/>
            </a:pPr>
            <a:r>
              <a:rPr lang="en-US" dirty="0"/>
              <a:t>George Mason University </a:t>
            </a:r>
          </a:p>
          <a:p>
            <a:pPr marL="0" indent="0">
              <a:buNone/>
            </a:pPr>
            <a:r>
              <a:rPr lang="en-US" dirty="0"/>
              <a:t>Academic year - 2016/2017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National Program for Playground Safety Award</a:t>
            </a:r>
          </a:p>
          <a:p>
            <a:pPr marL="0" indent="0">
              <a:buNone/>
            </a:pPr>
            <a:r>
              <a:rPr lang="en-US" dirty="0"/>
              <a:t>University of Northern Iowa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80" y="4114800"/>
            <a:ext cx="3197524" cy="2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35" y="1106657"/>
            <a:ext cx="5702060" cy="41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Analytical, Personal, and Professional Update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51" y="1825625"/>
            <a:ext cx="7456449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What are the ways in which I have been engaged in my professional community?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How have I addressed the gaps in Portfolio 1 evaluation?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What have I done and how have the courses informed me?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How have the courses influenced my thinking and work?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What are my intellectual goals?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What are my professional goals?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84" y="1967853"/>
            <a:ext cx="3241416" cy="3704475"/>
          </a:xfrm>
        </p:spPr>
      </p:pic>
    </p:spTree>
    <p:extLst>
      <p:ext uri="{BB962C8B-B14F-4D97-AF65-F5344CB8AC3E}">
        <p14:creationId xmlns:p14="http://schemas.microsoft.com/office/powerpoint/2010/main" val="25972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Ways in which I have engaged in my professional Community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50510" cy="45924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American </a:t>
            </a:r>
            <a:r>
              <a:rPr lang="en-US" sz="2400" b="1" dirty="0"/>
              <a:t>Educational Research Association (AERA) conference 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Brown </a:t>
            </a:r>
            <a:r>
              <a:rPr lang="en-US" sz="2400" b="1" dirty="0" smtClean="0"/>
              <a:t>Lecture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Association of Literacy Educators and Researchers </a:t>
            </a:r>
            <a:r>
              <a:rPr lang="en-US" sz="2400" b="1" dirty="0" smtClean="0"/>
              <a:t>(ALER) conference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Literacy Research Association (LRA) </a:t>
            </a:r>
            <a:r>
              <a:rPr lang="en-US" sz="2400" b="1" dirty="0" smtClean="0"/>
              <a:t>conference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PhD colloquium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7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Addressing the Gaps in Portfolio 1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2778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 </a:t>
            </a:r>
            <a:r>
              <a:rPr lang="en-US" dirty="0"/>
              <a:t>sat in on one of the special education </a:t>
            </a:r>
            <a:r>
              <a:rPr lang="en-US" dirty="0" smtClean="0"/>
              <a:t>classes</a:t>
            </a:r>
            <a:r>
              <a:rPr lang="en-US" dirty="0"/>
              <a:t> </a:t>
            </a:r>
            <a:r>
              <a:rPr lang="en-US" dirty="0" smtClean="0"/>
              <a:t>(EDSE 501)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Weekly </a:t>
            </a:r>
            <a:r>
              <a:rPr lang="en-US" dirty="0"/>
              <a:t>appointments at the writing </a:t>
            </a:r>
            <a:r>
              <a:rPr lang="en-US" dirty="0" smtClean="0"/>
              <a:t>center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APA manual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5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897 Independent Study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EDUC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 Advanced Internship </a:t>
            </a:r>
            <a:r>
              <a:rPr lang="en-US" sz="2200" b="1" dirty="0" smtClean="0">
                <a:latin typeface="+mn-lt"/>
              </a:rPr>
              <a:t> </a:t>
            </a:r>
            <a:endParaRPr lang="en-US" sz="22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05306"/>
              </p:ext>
            </p:extLst>
          </p:nvPr>
        </p:nvGraphicFramePr>
        <p:xfrm>
          <a:off x="838201" y="719666"/>
          <a:ext cx="10515600" cy="49759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769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Core Course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Courses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 Education Courses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 Childhood Courses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Literacy Courses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9691">
                <a:tc>
                  <a:txBody>
                    <a:bodyPr/>
                    <a:lstStyle/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EDRS 810 Problems and Methods in Educational Research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EDSE 841 Intervention Research in Special Education </a:t>
                      </a:r>
                    </a:p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ECED 702 Early Writing: Cognition, Language and Literacy </a:t>
                      </a:r>
                    </a:p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EDRD 830 Theory, Research and Practice in literacy: Birth through Middle Childhood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76969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 800</a:t>
                      </a:r>
                    </a:p>
                    <a:p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Ways of Knowing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EDRS 811 Quantitative Methods in</a:t>
                      </a:r>
                      <a:r>
                        <a:rPr lang="en-US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Educational Research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EDSE 842 Application of Research Methodology in Special Education </a:t>
                      </a:r>
                    </a:p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ECED 801 Current Research and Trends in Early Childhood Education</a:t>
                      </a:r>
                    </a:p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769691">
                <a:tc>
                  <a:txBody>
                    <a:bodyPr/>
                    <a:lstStyle/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EDRS 812 Qualitative Methods in Educational Research </a:t>
                      </a:r>
                    </a:p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EDSE 845 Personnel Preparation Programs in Special Education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ECED 803 Teacher Preparation and Professional Development  </a:t>
                      </a:r>
                    </a:p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769691"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EDSE 885 Grant Writing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ECED 804 Family Research and Practice in Early Childhood Education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8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562"/>
            <a:ext cx="10515600" cy="103898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Connections Among Courses Taken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838200" y="1129175"/>
            <a:ext cx="1956757" cy="5590801"/>
          </a:xfrm>
          <a:prstGeom prst="curved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10058083" y="1106869"/>
            <a:ext cx="1463755" cy="5466460"/>
          </a:xfrm>
          <a:prstGeom prst="curvedLef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1292621" y="2820836"/>
            <a:ext cx="1699404" cy="1587261"/>
          </a:xfrm>
          <a:prstGeom prst="hexag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EDRS 810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596744" y="2027205"/>
            <a:ext cx="1699404" cy="1587261"/>
          </a:xfrm>
          <a:prstGeom prst="hexag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EDRS 811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596744" y="3637800"/>
            <a:ext cx="1699404" cy="1587261"/>
          </a:xfrm>
          <a:prstGeom prst="hexag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EDRS 812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900867" y="4431430"/>
            <a:ext cx="1699404" cy="1587261"/>
          </a:xfrm>
          <a:prstGeom prst="hexagon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EDSE 842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900867" y="2844169"/>
            <a:ext cx="1699404" cy="1587261"/>
          </a:xfrm>
          <a:prstGeom prst="hexagon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EDSE 841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325983" y="4431430"/>
            <a:ext cx="1699404" cy="1587261"/>
          </a:xfrm>
          <a:prstGeom prst="hexagon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EDRS 830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7009681" y="3676939"/>
            <a:ext cx="1699404" cy="1587261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ECED 702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8515425" y="2693025"/>
            <a:ext cx="1699404" cy="1587261"/>
          </a:xfrm>
          <a:prstGeom prst="hexagon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EDSE 845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7208415" y="1890183"/>
            <a:ext cx="1699404" cy="1587261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ECED 803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434187" y="3277949"/>
            <a:ext cx="1699404" cy="1587261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ECED 801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5427581" y="1690688"/>
            <a:ext cx="1699404" cy="1587261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ECED 804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0668" y="1106868"/>
            <a:ext cx="5149098" cy="53130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EDSE 885 Grant Writing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3553" y="6210155"/>
            <a:ext cx="3770134" cy="531302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EDUC 800 Way of Knowing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8515425" y="1118544"/>
            <a:ext cx="1699404" cy="1587261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EDUC 994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7009681" y="5270739"/>
            <a:ext cx="1699404" cy="1449237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EDUC 897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Teaching Experience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648" y="3631841"/>
            <a:ext cx="9463178" cy="28811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Teaching </a:t>
            </a:r>
            <a:r>
              <a:rPr lang="en-US" dirty="0"/>
              <a:t>internship </a:t>
            </a:r>
            <a:r>
              <a:rPr lang="en-US" dirty="0" smtClean="0"/>
              <a:t>(EDUC 302) with Dr. La Croix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Graduate </a:t>
            </a:r>
            <a:r>
              <a:rPr lang="en-US" dirty="0"/>
              <a:t>Lecturer for the undergraduate course EDUC </a:t>
            </a:r>
            <a:r>
              <a:rPr lang="en-US" dirty="0" smtClean="0"/>
              <a:t>302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" y="-77274"/>
            <a:ext cx="3282219" cy="40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Research Experience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0505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Graduate </a:t>
            </a:r>
            <a:r>
              <a:rPr lang="en-US" dirty="0"/>
              <a:t>research assistant position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IRB process for a pilot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9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Professional and Intellectual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0048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Prepare </a:t>
            </a:r>
            <a:r>
              <a:rPr lang="en-US" sz="2400" b="1" dirty="0"/>
              <a:t>preschool teachers and early childhood educators in developing countries 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Set </a:t>
            </a:r>
            <a:r>
              <a:rPr lang="en-US" sz="2400" b="1" dirty="0"/>
              <a:t>up a preschool </a:t>
            </a:r>
            <a:r>
              <a:rPr lang="en-US" sz="2400" b="1" dirty="0" smtClean="0"/>
              <a:t>in </a:t>
            </a:r>
            <a:r>
              <a:rPr lang="en-US" sz="2400" b="1" dirty="0"/>
              <a:t>my home country.  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Obtain </a:t>
            </a:r>
            <a:r>
              <a:rPr lang="en-US" sz="2400" b="1" dirty="0"/>
              <a:t>a faculty position in early childhood education.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In terms of my intellectual goals, my research interest focuses on developing emergent literacy </a:t>
            </a:r>
            <a:r>
              <a:rPr lang="en-US" sz="2400" b="1" dirty="0" smtClean="0"/>
              <a:t>skills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504" y="2280355"/>
            <a:ext cx="4264296" cy="28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3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Agenda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103" y="1825625"/>
            <a:ext cx="684505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Curriculum Vitae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Analytic, Personal, and Professional Update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Knowledge Representation Essay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Knowledge Application Essay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Program of Study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Academic Archive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211" y="1690688"/>
            <a:ext cx="35055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35" y="1106657"/>
            <a:ext cx="5702060" cy="41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06" y="365125"/>
            <a:ext cx="5832894" cy="1325563"/>
          </a:xfrm>
        </p:spPr>
        <p:txBody>
          <a:bodyPr/>
          <a:lstStyle/>
          <a:p>
            <a:pPr algn="ctr"/>
            <a:r>
              <a:rPr lang="en-US" b="1" dirty="0" smtClean="0"/>
              <a:t>Knowledge Representation Essay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96" y="371808"/>
            <a:ext cx="5542566" cy="62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9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3383" y="1471612"/>
            <a:ext cx="1897063" cy="593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Family Literacy Programs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08358" y="3206195"/>
            <a:ext cx="2598738" cy="140112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Teacher Education should focus family literacy instruction on not only what family members do with their children at home but also on the cultural and social situations that impact a child’s literacy development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6580" y="2448475"/>
            <a:ext cx="1897063" cy="6254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School-Family Partnerships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35438" y="1248303"/>
            <a:ext cx="1897063" cy="930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evidence-based practices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3383" y="484938"/>
            <a:ext cx="1935163" cy="601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Family Engagement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235438" y="2583742"/>
            <a:ext cx="1897062" cy="1235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Emergent Literacy Interventions such as storybook reading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584025" y="1102624"/>
            <a:ext cx="220980" cy="32766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584025" y="2093076"/>
            <a:ext cx="220980" cy="32766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020729" y="2232692"/>
            <a:ext cx="220980" cy="32766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073479" y="3865597"/>
            <a:ext cx="220980" cy="32766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5945469" y="4310136"/>
            <a:ext cx="1198784" cy="29718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178197" y="136842"/>
            <a:ext cx="1897063" cy="7540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Emergent Literacy Development in Young Children with Disabilities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2143124" y="2542590"/>
            <a:ext cx="626782" cy="174498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497815" y="5293274"/>
            <a:ext cx="2035175" cy="7540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Storybook Reading between an adult and a child promotes emergent literacy skills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193959" y="4221378"/>
            <a:ext cx="2095500" cy="144892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Children who have books at home show higher levels of literacy skills than their peers who may not reside in such literate rich environments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5557843" y="5453243"/>
            <a:ext cx="1586410" cy="297180"/>
          </a:xfrm>
          <a:prstGeom prst="lef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004967" y="929657"/>
            <a:ext cx="220980" cy="32766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-925271"/>
            <a:ext cx="6028313" cy="23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Logic Map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0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6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35" y="1106657"/>
            <a:ext cx="5702060" cy="41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Knowledge Application Essay</a:t>
            </a:r>
            <a:endParaRPr lang="en-US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4294" y="1929593"/>
            <a:ext cx="8962845" cy="43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Knowledge Application Essay – Key 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66" y="1825624"/>
            <a:ext cx="11602528" cy="4618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Key </a:t>
            </a:r>
            <a:r>
              <a:rPr lang="en-US" dirty="0"/>
              <a:t>issue is identifying effective ways to develop and enhance children’s emergent literacy skills such as alphabetic knowledge, print awareness and vocabulary in young children in kindergarten.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Developing Print Awareness During</a:t>
            </a:r>
            <a:br>
              <a:rPr lang="en-US" b="1" dirty="0" smtClean="0"/>
            </a:br>
            <a:r>
              <a:rPr lang="en-US" b="1" dirty="0" smtClean="0"/>
              <a:t> Storybook Reading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81" y="2006779"/>
            <a:ext cx="3359894" cy="4351338"/>
          </a:xfrm>
        </p:spPr>
      </p:pic>
    </p:spTree>
    <p:extLst>
      <p:ext uri="{BB962C8B-B14F-4D97-AF65-F5344CB8AC3E}">
        <p14:creationId xmlns:p14="http://schemas.microsoft.com/office/powerpoint/2010/main" val="29887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Developing Alphabetic Knowledge During Storybook Reading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0" y="2048270"/>
            <a:ext cx="7893170" cy="3921764"/>
          </a:xfrm>
        </p:spPr>
      </p:pic>
    </p:spTree>
    <p:extLst>
      <p:ext uri="{BB962C8B-B14F-4D97-AF65-F5344CB8AC3E}">
        <p14:creationId xmlns:p14="http://schemas.microsoft.com/office/powerpoint/2010/main" val="41189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057" y="1615955"/>
            <a:ext cx="6945702" cy="1325563"/>
          </a:xfrm>
        </p:spPr>
        <p:txBody>
          <a:bodyPr/>
          <a:lstStyle/>
          <a:p>
            <a:r>
              <a:rPr lang="en-US" b="1" dirty="0" smtClean="0"/>
              <a:t>Developing </a:t>
            </a:r>
            <a:r>
              <a:rPr lang="en-US" b="1" smtClean="0"/>
              <a:t>Vocabulary During </a:t>
            </a:r>
            <a:r>
              <a:rPr lang="en-US" b="1" dirty="0" smtClean="0"/>
              <a:t>Storybook Reading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5" y="32006"/>
            <a:ext cx="4412841" cy="6616260"/>
          </a:xfrm>
        </p:spPr>
      </p:pic>
    </p:spTree>
    <p:extLst>
      <p:ext uri="{BB962C8B-B14F-4D97-AF65-F5344CB8AC3E}">
        <p14:creationId xmlns:p14="http://schemas.microsoft.com/office/powerpoint/2010/main" val="385711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Methods for Studying Storybook Reading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Randomized </a:t>
            </a:r>
            <a:r>
              <a:rPr lang="en-US" b="1" dirty="0"/>
              <a:t>control groups research design embedded in a single case </a:t>
            </a:r>
            <a:r>
              <a:rPr lang="en-US" b="1" dirty="0" smtClean="0"/>
              <a:t>design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Group </a:t>
            </a:r>
            <a:r>
              <a:rPr lang="en-US" b="1" dirty="0"/>
              <a:t>research </a:t>
            </a:r>
            <a:r>
              <a:rPr lang="en-US" b="1" dirty="0" smtClean="0"/>
              <a:t>design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Quasi-experimental research </a:t>
            </a:r>
            <a:r>
              <a:rPr lang="en-US" b="1" dirty="0" smtClean="0"/>
              <a:t>design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 single-case experimental </a:t>
            </a:r>
            <a:r>
              <a:rPr lang="en-US" b="1" dirty="0" smtClean="0"/>
              <a:t>design</a:t>
            </a:r>
            <a:r>
              <a:rPr lang="en-US" dirty="0" smtClean="0"/>
              <a:t> 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 randomized control </a:t>
            </a:r>
            <a:r>
              <a:rPr lang="en-US" b="1" dirty="0" smtClean="0"/>
              <a:t>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Vitae</a:t>
            </a:r>
            <a:endParaRPr lang="en-US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09" y="1849003"/>
            <a:ext cx="4327960" cy="43279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/>
              <a:t>Spring 2017</a:t>
            </a:r>
          </a:p>
          <a:p>
            <a:pPr marL="0" indent="0" algn="ctr">
              <a:buNone/>
            </a:pPr>
            <a:r>
              <a:rPr lang="en-US" sz="4000" b="1" dirty="0" smtClean="0"/>
              <a:t>Updated CV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859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35" y="1106657"/>
            <a:ext cx="5702060" cy="41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Program of Studies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75" y="1825625"/>
            <a:ext cx="11887199" cy="4351338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Core Course (Required Course)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EDUC 800 Ways of Knowing (Spring 2015 Semester) 3 credits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Research Methods (Required Courses)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EDRS 810 Problems and Methods in Educational Research (Spring 2015 Semester) 3 credits</a:t>
            </a:r>
            <a:br>
              <a:rPr lang="en-US" dirty="0" smtClean="0"/>
            </a:br>
            <a:r>
              <a:rPr lang="en-US" dirty="0" smtClean="0"/>
              <a:t>EDRS 811 Quantitative Methods in Educational Research (Fall 2016 Semester) 3 credits</a:t>
            </a:r>
            <a:br>
              <a:rPr lang="en-US" dirty="0" smtClean="0"/>
            </a:br>
            <a:r>
              <a:rPr lang="en-US" dirty="0" smtClean="0"/>
              <a:t>EDRS 812 Qualitative Methods in Educational Research (Fall 2015 Semester) 3 credits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Research Methods (Proposed Courses)</a:t>
            </a:r>
          </a:p>
          <a:p>
            <a:pPr marL="0" indent="0">
              <a:buNone/>
            </a:pPr>
            <a:r>
              <a:rPr lang="en-US" dirty="0" smtClean="0"/>
              <a:t>EDRS 822 Advanced Qualitative Method (Summer 2017 Semester) 3 credits</a:t>
            </a:r>
            <a:br>
              <a:rPr lang="en-US" dirty="0" smtClean="0"/>
            </a:br>
            <a:r>
              <a:rPr lang="en-US" dirty="0" smtClean="0"/>
              <a:t>EDRS 823 Advanced research Single Subject/Case (Fall 2017 Semester) 3 credits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337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Program of Studies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85" y="1618591"/>
            <a:ext cx="118268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smtClean="0"/>
              <a:t>Early Childhood Education Courses (Major Area of Specialization)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ECED 702 Early Writing: Cognition, Language and Literacy (Fall 2015 Semester) 3 credits</a:t>
            </a:r>
            <a:br>
              <a:rPr lang="en-US" sz="2100" dirty="0" smtClean="0"/>
            </a:br>
            <a:r>
              <a:rPr lang="en-US" sz="2100" dirty="0" smtClean="0"/>
              <a:t>ECED 801 Current Research and Trends in Early Childhood Education (Spring 2016 Semester)3 credits</a:t>
            </a:r>
            <a:br>
              <a:rPr lang="en-US" sz="2100" dirty="0" smtClean="0"/>
            </a:br>
            <a:r>
              <a:rPr lang="en-US" sz="2100" dirty="0" smtClean="0"/>
              <a:t>ECED 803 Teacher Preparation and Professional Development (Spring 2016 Semester) 3 credits</a:t>
            </a:r>
            <a:br>
              <a:rPr lang="en-US" sz="2100" dirty="0" smtClean="0"/>
            </a:br>
            <a:r>
              <a:rPr lang="en-US" sz="2100" dirty="0" smtClean="0"/>
              <a:t>ECED 804 Family Research and Practice in Early Childhood Education (Spring 2015 Semester) 3 credits</a:t>
            </a:r>
            <a:br>
              <a:rPr lang="en-US" sz="2100" dirty="0" smtClean="0"/>
            </a:br>
            <a:endParaRPr lang="en-US" sz="2100" dirty="0" smtClean="0"/>
          </a:p>
          <a:p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b="1" dirty="0" smtClean="0"/>
              <a:t>Early Childhood Education (Elective Courses)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EDRD 830 Theory, Research and Practice in Literacy: Birth through Middle School (Spring 2017) 3 credits</a:t>
            </a:r>
            <a:br>
              <a:rPr lang="en-US" sz="2100" dirty="0" smtClean="0"/>
            </a:br>
            <a:r>
              <a:rPr lang="en-US" sz="2100" dirty="0" smtClean="0"/>
              <a:t>EDUC 896 Digital and New Media Literacy (Summer 2017 Semester) 3 credits                                                          EDUC 897 Independent Study (Spring 2017 Semester) </a:t>
            </a:r>
            <a:r>
              <a:rPr lang="en-US" sz="2100" dirty="0"/>
              <a:t>3 </a:t>
            </a:r>
            <a:r>
              <a:rPr lang="en-US" sz="2100" dirty="0" smtClean="0"/>
              <a:t>credits</a:t>
            </a:r>
            <a:br>
              <a:rPr lang="en-US" sz="2100" dirty="0" smtClean="0"/>
            </a:br>
            <a:r>
              <a:rPr lang="en-US" sz="2100" dirty="0" smtClean="0"/>
              <a:t>EDUC 994 Advanced Internship</a:t>
            </a:r>
            <a:r>
              <a:rPr lang="en-US" sz="2100" b="1" dirty="0" smtClean="0">
                <a:solidFill>
                  <a:srgbClr val="C00000"/>
                </a:solidFill>
              </a:rPr>
              <a:t> </a:t>
            </a:r>
            <a:r>
              <a:rPr lang="en-US" sz="2100" dirty="0" smtClean="0"/>
              <a:t>(Fall 2016 Semester) 3 credits</a:t>
            </a:r>
            <a:br>
              <a:rPr lang="en-US" sz="2100" dirty="0" smtClean="0"/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664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Program of Studies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19" y="1825625"/>
            <a:ext cx="115162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Special Education Courses (Minor Area- Secondary Emphasis)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EDSE 885 Grant Writing  (Fall 2016 Semester) 3 credits</a:t>
            </a:r>
            <a:br>
              <a:rPr lang="en-US" sz="2000" dirty="0" smtClean="0"/>
            </a:br>
            <a:r>
              <a:rPr lang="en-US" sz="2000" dirty="0" smtClean="0"/>
              <a:t>EDSE 841 Intervention Research in Special Education (Fall 2015 Semester) 3 credits</a:t>
            </a:r>
            <a:br>
              <a:rPr lang="en-US" sz="2000" dirty="0" smtClean="0"/>
            </a:br>
            <a:r>
              <a:rPr lang="en-US" sz="2000" dirty="0" smtClean="0"/>
              <a:t>EDSE 842 Application of Research Methodology in Special Education (Spring 2016 Semester) 3 credits</a:t>
            </a:r>
            <a:br>
              <a:rPr lang="en-US" sz="2000" dirty="0" smtClean="0"/>
            </a:br>
            <a:r>
              <a:rPr lang="en-US" sz="2000" dirty="0" smtClean="0"/>
              <a:t>EDSE 845 Personnel Preparation in Special Education (Spring 2017 Semester) 3 credits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Dissertation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EDUC 998 Doctoral Dissertation Proposal 3 credits</a:t>
            </a:r>
            <a:br>
              <a:rPr lang="en-US" sz="2000" dirty="0" smtClean="0"/>
            </a:br>
            <a:r>
              <a:rPr lang="en-US" sz="2000" dirty="0" smtClean="0"/>
              <a:t>EDUC 999 Doctoral Dissertation Research 9 credits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35" y="1106657"/>
            <a:ext cx="5702060" cy="41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90" y="174488"/>
            <a:ext cx="7742784" cy="6683512"/>
          </a:xfrm>
        </p:spPr>
      </p:pic>
    </p:spTree>
    <p:extLst>
      <p:ext uri="{BB962C8B-B14F-4D97-AF65-F5344CB8AC3E}">
        <p14:creationId xmlns:p14="http://schemas.microsoft.com/office/powerpoint/2010/main" val="110312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r>
              <a:rPr lang="en-US" sz="4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Manuscripts </a:t>
            </a:r>
            <a:r>
              <a:rPr lang="en-US" b="1" dirty="0"/>
              <a:t>in Preparation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Sawyerr, H. R., &amp; Kidd, J. K. </a:t>
            </a:r>
            <a:r>
              <a:rPr lang="en-US" dirty="0" smtClean="0"/>
              <a:t>(in preparation). </a:t>
            </a:r>
            <a:r>
              <a:rPr lang="en-US" dirty="0"/>
              <a:t>Perceptions of early childhood educators about teaching reading to English language learners with autism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23" y="491706"/>
            <a:ext cx="3197524" cy="2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929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PRESENTATIONS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Sawyerr</a:t>
            </a:r>
            <a:r>
              <a:rPr lang="en-US" dirty="0"/>
              <a:t>, H. R., &amp; Kidd, J. K. </a:t>
            </a:r>
            <a:r>
              <a:rPr lang="en-US" dirty="0" smtClean="0"/>
              <a:t>(2016, November). </a:t>
            </a:r>
            <a:r>
              <a:rPr lang="en-US" i="1" dirty="0"/>
              <a:t>Perceptions of early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childhood </a:t>
            </a:r>
            <a:r>
              <a:rPr lang="en-US" i="1" dirty="0"/>
              <a:t>educators about teaching reading to English language </a:t>
            </a:r>
            <a:r>
              <a:rPr lang="en-US" i="1" dirty="0" smtClean="0"/>
              <a:t> 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learners </a:t>
            </a:r>
            <a:r>
              <a:rPr lang="en-US" i="1" dirty="0"/>
              <a:t>with </a:t>
            </a:r>
            <a:r>
              <a:rPr lang="en-US" i="1" dirty="0" smtClean="0"/>
              <a:t>autism</a:t>
            </a:r>
            <a:r>
              <a:rPr lang="en-US" dirty="0" smtClean="0"/>
              <a:t>.  Graduate </a:t>
            </a:r>
            <a:r>
              <a:rPr lang="en-US" dirty="0"/>
              <a:t>Poster </a:t>
            </a:r>
            <a:r>
              <a:rPr lang="en-US" dirty="0" smtClean="0"/>
              <a:t>Presentation at the Annual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Meeting Association </a:t>
            </a:r>
            <a:r>
              <a:rPr lang="en-US" dirty="0"/>
              <a:t>of </a:t>
            </a:r>
            <a:r>
              <a:rPr lang="en-US" dirty="0" smtClean="0"/>
              <a:t>Literacy </a:t>
            </a:r>
            <a:r>
              <a:rPr lang="en-US" dirty="0"/>
              <a:t>Educators and Researcher </a:t>
            </a:r>
            <a:r>
              <a:rPr lang="en-US" dirty="0" smtClean="0"/>
              <a:t>Myrtle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Beach</a:t>
            </a:r>
            <a:r>
              <a:rPr lang="en-US" dirty="0"/>
              <a:t>, South </a:t>
            </a:r>
            <a:r>
              <a:rPr lang="en-US" dirty="0" smtClean="0"/>
              <a:t>Carolina.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9" y="0"/>
            <a:ext cx="3197524" cy="2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EXPERIENCE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Graduate </a:t>
            </a:r>
            <a:r>
              <a:rPr lang="en-US" b="1" dirty="0"/>
              <a:t>Research Assistant</a:t>
            </a:r>
            <a:r>
              <a:rPr lang="en-US" dirty="0"/>
              <a:t> 			(Fall 2016 to Spring </a:t>
            </a:r>
            <a:r>
              <a:rPr lang="en-US" dirty="0" smtClean="0"/>
              <a:t>2017)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Dr. Farnoosh Shahrokhi</a:t>
            </a:r>
          </a:p>
          <a:p>
            <a:pPr marL="0" indent="0">
              <a:buNone/>
            </a:pPr>
            <a:r>
              <a:rPr lang="en-US" dirty="0"/>
              <a:t>College of Education and Human Development</a:t>
            </a:r>
          </a:p>
          <a:p>
            <a:pPr marL="0" indent="0">
              <a:buNone/>
            </a:pPr>
            <a:r>
              <a:rPr lang="en-US" dirty="0"/>
              <a:t>George Mason University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06" y="4080295"/>
            <a:ext cx="3197524" cy="2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EXPERIENCE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Graduate </a:t>
            </a:r>
            <a:r>
              <a:rPr lang="en-US" b="1" dirty="0"/>
              <a:t>Lecturer in Early Childhood Education</a:t>
            </a:r>
            <a:r>
              <a:rPr lang="en-US" dirty="0"/>
              <a:t>	</a:t>
            </a:r>
            <a:r>
              <a:rPr lang="en-US" dirty="0" smtClean="0"/>
              <a:t>	Spring </a:t>
            </a:r>
            <a:r>
              <a:rPr lang="en-US" dirty="0"/>
              <a:t>2017</a:t>
            </a:r>
          </a:p>
          <a:p>
            <a:pPr marL="0" indent="0">
              <a:buNone/>
            </a:pPr>
            <a:r>
              <a:rPr lang="en-US" dirty="0"/>
              <a:t>EDUC 302: Human Growth and Development</a:t>
            </a:r>
          </a:p>
          <a:p>
            <a:pPr marL="0" indent="0">
              <a:buNone/>
            </a:pPr>
            <a:r>
              <a:rPr lang="en-US" dirty="0"/>
              <a:t>College of Education and Human Development</a:t>
            </a:r>
          </a:p>
          <a:p>
            <a:pPr marL="0" indent="0">
              <a:buNone/>
            </a:pPr>
            <a:r>
              <a:rPr lang="en-US" dirty="0"/>
              <a:t>George Mason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76" y="3913757"/>
            <a:ext cx="3197524" cy="2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3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MEMBERSHIP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1414732"/>
            <a:ext cx="11300603" cy="506370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Research Association – AERA 	</a:t>
            </a:r>
            <a:endParaRPr 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(February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to present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Literacy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Educators and Researcher - ALER </a:t>
            </a:r>
            <a:endParaRPr 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2016 to present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Literacy Research Association – LRA	</a:t>
            </a:r>
            <a:endParaRPr 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2016 to present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 George's County Educators Association (2005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African Student Association - The Pennsylvania State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(2004-2005)</a:t>
            </a:r>
          </a:p>
          <a:p>
            <a:pPr marL="0" indent="0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Lambda Theta International- Honor Society and Professional Association in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(2004-2005)</a:t>
            </a:r>
            <a:r>
              <a:rPr lang="en-US" sz="4200" b="1" dirty="0"/>
              <a:t/>
            </a:r>
            <a:br>
              <a:rPr lang="en-US" sz="4200" b="1" dirty="0"/>
            </a:br>
            <a:endParaRPr lang="en-US" sz="4200" dirty="0" smtClean="0"/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endParaRPr lang="en-US" sz="3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73" y="2156605"/>
            <a:ext cx="3197524" cy="2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3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STUDENT REVIEWER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414732"/>
            <a:ext cx="11900079" cy="50637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3200" b="1" dirty="0" smtClean="0"/>
              <a:t>2017	    Literacy Research Association Conference Proposal Reviewer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2017     ALER </a:t>
            </a:r>
            <a:r>
              <a:rPr lang="en-US" sz="3200" b="1" dirty="0"/>
              <a:t>Yearbook Manuscript Reviewer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969" y="3521583"/>
            <a:ext cx="3197524" cy="2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727</Words>
  <Application>Microsoft Office PowerPoint</Application>
  <PresentationFormat>Widescreen</PresentationFormat>
  <Paragraphs>183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Portfolio 2 Presentation</vt:lpstr>
      <vt:lpstr>Agenda</vt:lpstr>
      <vt:lpstr>Curriculum Vitae</vt:lpstr>
      <vt:lpstr> PUBLICATIONS </vt:lpstr>
      <vt:lpstr> CONFERENCE PRESENTATIONS </vt:lpstr>
      <vt:lpstr> PROFESSIONAL EXPERIENCE </vt:lpstr>
      <vt:lpstr> TEACHING EXPERIENCE </vt:lpstr>
      <vt:lpstr> PROFESSIONAL MEMBERSHIP </vt:lpstr>
      <vt:lpstr> GRADUATE STUDENT REVIEWER </vt:lpstr>
      <vt:lpstr> AWARDS/HONORS </vt:lpstr>
      <vt:lpstr>PowerPoint Presentation</vt:lpstr>
      <vt:lpstr>Analytical, Personal, and Professional Update</vt:lpstr>
      <vt:lpstr> Ways in which I have engaged in my professional Community </vt:lpstr>
      <vt:lpstr>Addressing the Gaps in Portfolio 1 </vt:lpstr>
      <vt:lpstr>          EDUC 897 Independent Study                                                   EDUC 994 Advanced Internship  </vt:lpstr>
      <vt:lpstr>Connections Among Courses Taken</vt:lpstr>
      <vt:lpstr>Teaching Experience</vt:lpstr>
      <vt:lpstr>Research Experience</vt:lpstr>
      <vt:lpstr>Professional and Intellectual Goals</vt:lpstr>
      <vt:lpstr>PowerPoint Presentation</vt:lpstr>
      <vt:lpstr>Knowledge Representation Essay</vt:lpstr>
      <vt:lpstr>PowerPoint Presentation</vt:lpstr>
      <vt:lpstr>PowerPoint Presentation</vt:lpstr>
      <vt:lpstr>Knowledge Application Essay</vt:lpstr>
      <vt:lpstr>Knowledge Application Essay – Key Issue</vt:lpstr>
      <vt:lpstr>Developing Print Awareness During  Storybook Reading</vt:lpstr>
      <vt:lpstr>Developing Alphabetic Knowledge During Storybook Reading</vt:lpstr>
      <vt:lpstr>Developing Vocabulary During Storybook Reading</vt:lpstr>
      <vt:lpstr>Methods for Studying Storybook Reading</vt:lpstr>
      <vt:lpstr>PowerPoint Presentation</vt:lpstr>
      <vt:lpstr>Program of Studies</vt:lpstr>
      <vt:lpstr>Program of Studies</vt:lpstr>
      <vt:lpstr>Program of Studies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Henrietta Sawyerr</dc:creator>
  <cp:lastModifiedBy>Henrietta Sawyerr</cp:lastModifiedBy>
  <cp:revision>118</cp:revision>
  <dcterms:created xsi:type="dcterms:W3CDTF">2016-11-25T01:17:29Z</dcterms:created>
  <dcterms:modified xsi:type="dcterms:W3CDTF">2017-04-18T17:30:35Z</dcterms:modified>
</cp:coreProperties>
</file>